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A506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92"/>
    <p:restoredTop sz="92519"/>
  </p:normalViewPr>
  <p:slideViewPr>
    <p:cSldViewPr snapToGrid="0" snapToObjects="1">
      <p:cViewPr varScale="1">
        <p:scale>
          <a:sx n="104" d="100"/>
          <a:sy n="104" d="100"/>
        </p:scale>
        <p:origin x="920"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pic>
        <p:nvPicPr>
          <p:cNvPr id="7" name="図 6" descr="ロゴ&#10;&#10;自動的に生成された説明">
            <a:extLst>
              <a:ext uri="{FF2B5EF4-FFF2-40B4-BE49-F238E27FC236}">
                <a16:creationId xmlns:a16="http://schemas.microsoft.com/office/drawing/2014/main" id="{2248C6CD-EFC7-9DB2-9106-EDC5699163B4}"/>
              </a:ext>
            </a:extLst>
          </p:cNvPr>
          <p:cNvPicPr>
            <a:picLocks noChangeAspect="1"/>
          </p:cNvPicPr>
          <p:nvPr userDrawn="1"/>
        </p:nvPicPr>
        <p:blipFill>
          <a:blip r:embed="rId2"/>
          <a:stretch>
            <a:fillRect/>
          </a:stretch>
        </p:blipFill>
        <p:spPr>
          <a:xfrm>
            <a:off x="9964738" y="263526"/>
            <a:ext cx="1905000" cy="762000"/>
          </a:xfrm>
          <a:prstGeom prst="rect">
            <a:avLst/>
          </a:prstGeom>
        </p:spPr>
      </p:pic>
      <p:sp>
        <p:nvSpPr>
          <p:cNvPr id="8" name="正方形/長方形 7">
            <a:extLst>
              <a:ext uri="{FF2B5EF4-FFF2-40B4-BE49-F238E27FC236}">
                <a16:creationId xmlns:a16="http://schemas.microsoft.com/office/drawing/2014/main" id="{7BC4EC5C-B2BD-156B-F645-BD0BDC93E0AA}"/>
              </a:ext>
            </a:extLst>
          </p:cNvPr>
          <p:cNvSpPr/>
          <p:nvPr userDrawn="1"/>
        </p:nvSpPr>
        <p:spPr>
          <a:xfrm>
            <a:off x="-18288" y="6388100"/>
            <a:ext cx="12222163" cy="481775"/>
          </a:xfrm>
          <a:prstGeom prst="rect">
            <a:avLst/>
          </a:prstGeom>
          <a:solidFill>
            <a:srgbClr val="1A506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A11D8B4B-A0BC-590C-B355-40E044C9C611}"/>
              </a:ext>
            </a:extLst>
          </p:cNvPr>
          <p:cNvSpPr txBox="1"/>
          <p:nvPr userDrawn="1"/>
        </p:nvSpPr>
        <p:spPr>
          <a:xfrm>
            <a:off x="1637475" y="6450775"/>
            <a:ext cx="7785925" cy="369332"/>
          </a:xfrm>
          <a:prstGeom prst="rect">
            <a:avLst/>
          </a:prstGeom>
          <a:noFill/>
        </p:spPr>
        <p:txBody>
          <a:bodyPr wrap="square" rtlCol="0">
            <a:spAutoFit/>
          </a:bodyPr>
          <a:lstStyle/>
          <a:p>
            <a:r>
              <a:rPr lang="en" altLang="ja-JP" sz="900" dirty="0">
                <a:solidFill>
                  <a:schemeClr val="bg1"/>
                </a:solidFill>
                <a:latin typeface="Meiryo" panose="020B0604030504040204" pitchFamily="34" charset="-128"/>
                <a:ea typeface="Meiryo" panose="020B0604030504040204" pitchFamily="34" charset="-128"/>
              </a:rPr>
              <a:t>『POWER POINT garage』</a:t>
            </a:r>
            <a:r>
              <a:rPr lang="ja-JP" altLang="en-US" sz="900">
                <a:solidFill>
                  <a:schemeClr val="bg1"/>
                </a:solidFill>
                <a:latin typeface="Meiryo" panose="020B0604030504040204" pitchFamily="34" charset="-128"/>
                <a:ea typeface="Meiryo" panose="020B0604030504040204" pitchFamily="34" charset="-128"/>
              </a:rPr>
              <a:t>に掲載している素材自体を再配布の目的として利用することは無料、有料を問わず禁止します。</a:t>
            </a:r>
          </a:p>
          <a:p>
            <a:r>
              <a:rPr lang="ja-JP" altLang="en-US" sz="900">
                <a:solidFill>
                  <a:schemeClr val="bg1"/>
                </a:solidFill>
                <a:latin typeface="Meiryo" panose="020B0604030504040204" pitchFamily="34" charset="-128"/>
                <a:ea typeface="Meiryo" panose="020B0604030504040204" pitchFamily="34" charset="-128"/>
              </a:rPr>
              <a:t>また、素材販売サイトなどで素材そのものや改変した素材を販売する事は禁止です。素材への直リンクはサーバーを圧迫するのでお控えください。</a:t>
            </a:r>
          </a:p>
        </p:txBody>
      </p:sp>
      <p:sp>
        <p:nvSpPr>
          <p:cNvPr id="10" name="テキスト ボックス 9">
            <a:extLst>
              <a:ext uri="{FF2B5EF4-FFF2-40B4-BE49-F238E27FC236}">
                <a16:creationId xmlns:a16="http://schemas.microsoft.com/office/drawing/2014/main" id="{560D10F1-5A96-1AE4-25DD-0D017EFD9989}"/>
              </a:ext>
            </a:extLst>
          </p:cNvPr>
          <p:cNvSpPr txBox="1"/>
          <p:nvPr userDrawn="1"/>
        </p:nvSpPr>
        <p:spPr>
          <a:xfrm>
            <a:off x="216725" y="6488668"/>
            <a:ext cx="1727200" cy="369332"/>
          </a:xfrm>
          <a:prstGeom prst="rect">
            <a:avLst/>
          </a:prstGeom>
          <a:noFill/>
        </p:spPr>
        <p:txBody>
          <a:bodyPr wrap="square" rtlCol="0">
            <a:spAutoFit/>
          </a:bodyPr>
          <a:lstStyle/>
          <a:p>
            <a:r>
              <a:rPr kumimoji="1" lang="en-US" altLang="ja-JP" b="1" dirty="0">
                <a:solidFill>
                  <a:schemeClr val="bg1"/>
                </a:solidFill>
                <a:latin typeface="Meiryo" panose="020B0604030504040204" pitchFamily="34" charset="-128"/>
                <a:ea typeface="Meiryo" panose="020B0604030504040204" pitchFamily="34" charset="-128"/>
              </a:rPr>
              <a:t>Read ME !</a:t>
            </a:r>
            <a:endParaRPr kumimoji="1" lang="ja-JP" altLang="en-US" b="1">
              <a:solidFill>
                <a:schemeClr val="bg1"/>
              </a:solidFill>
              <a:latin typeface="Meiryo" panose="020B0604030504040204" pitchFamily="34" charset="-128"/>
              <a:ea typeface="Meiryo" panose="020B0604030504040204" pitchFamily="34" charset="-128"/>
            </a:endParaRPr>
          </a:p>
        </p:txBody>
      </p:sp>
      <p:cxnSp>
        <p:nvCxnSpPr>
          <p:cNvPr id="11" name="直線コネクタ 10">
            <a:extLst>
              <a:ext uri="{FF2B5EF4-FFF2-40B4-BE49-F238E27FC236}">
                <a16:creationId xmlns:a16="http://schemas.microsoft.com/office/drawing/2014/main" id="{F037C0F8-E585-2EAE-B814-E999C957CF51}"/>
              </a:ext>
            </a:extLst>
          </p:cNvPr>
          <p:cNvCxnSpPr>
            <a:cxnSpLocks/>
          </p:cNvCxnSpPr>
          <p:nvPr userDrawn="1"/>
        </p:nvCxnSpPr>
        <p:spPr>
          <a:xfrm flipH="1">
            <a:off x="216725" y="1025526"/>
            <a:ext cx="9409875" cy="0"/>
          </a:xfrm>
          <a:prstGeom prst="line">
            <a:avLst/>
          </a:prstGeom>
          <a:ln>
            <a:solidFill>
              <a:srgbClr val="1A506B"/>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8426EEC6-38B9-4AED-34B0-322166408E1C}"/>
              </a:ext>
            </a:extLst>
          </p:cNvPr>
          <p:cNvSpPr txBox="1"/>
          <p:nvPr userDrawn="1"/>
        </p:nvSpPr>
        <p:spPr>
          <a:xfrm>
            <a:off x="8788400" y="6552499"/>
            <a:ext cx="2946400" cy="215444"/>
          </a:xfrm>
          <a:prstGeom prst="rect">
            <a:avLst/>
          </a:prstGeom>
          <a:noFill/>
        </p:spPr>
        <p:txBody>
          <a:bodyPr wrap="square" rtlCol="0">
            <a:spAutoFit/>
          </a:bodyPr>
          <a:lstStyle/>
          <a:p>
            <a:pPr algn="ctr"/>
            <a:r>
              <a:rPr kumimoji="1" lang="en-US" altLang="ja-JP" sz="800" dirty="0">
                <a:solidFill>
                  <a:schemeClr val="bg1"/>
                </a:solidFill>
                <a:latin typeface="Meiryo" panose="020B0604030504040204" pitchFamily="34" charset="-128"/>
                <a:ea typeface="Meiryo" panose="020B0604030504040204" pitchFamily="34" charset="-128"/>
              </a:rPr>
              <a:t>© POWER POINT garage</a:t>
            </a:r>
            <a:endParaRPr kumimoji="1" lang="ja-JP" altLang="en-US" sz="800">
              <a:solidFill>
                <a:schemeClr val="bg1"/>
              </a:solidFill>
              <a:latin typeface="Meiryo" panose="020B0604030504040204" pitchFamily="34" charset="-128"/>
              <a:ea typeface="Meiryo" panose="020B0604030504040204" pitchFamily="34" charset="-128"/>
            </a:endParaRPr>
          </a:p>
        </p:txBody>
      </p:sp>
      <p:cxnSp>
        <p:nvCxnSpPr>
          <p:cNvPr id="13" name="直線コネクタ 12">
            <a:extLst>
              <a:ext uri="{FF2B5EF4-FFF2-40B4-BE49-F238E27FC236}">
                <a16:creationId xmlns:a16="http://schemas.microsoft.com/office/drawing/2014/main" id="{A9774DDB-C3DB-E90E-766B-6899BEC230F1}"/>
              </a:ext>
            </a:extLst>
          </p:cNvPr>
          <p:cNvCxnSpPr/>
          <p:nvPr userDrawn="1"/>
        </p:nvCxnSpPr>
        <p:spPr>
          <a:xfrm>
            <a:off x="1637475" y="6475968"/>
            <a:ext cx="0" cy="331439"/>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CD9F7172-47FE-5025-5D55-58740957F876}"/>
              </a:ext>
            </a:extLst>
          </p:cNvPr>
          <p:cNvSpPr/>
          <p:nvPr userDrawn="1"/>
        </p:nvSpPr>
        <p:spPr>
          <a:xfrm>
            <a:off x="344384" y="201882"/>
            <a:ext cx="201880" cy="618222"/>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a:extLst>
              <a:ext uri="{FF2B5EF4-FFF2-40B4-BE49-F238E27FC236}">
                <a16:creationId xmlns:a16="http://schemas.microsoft.com/office/drawing/2014/main" id="{15A70A6A-2139-60DC-71CF-28148D603481}"/>
              </a:ext>
            </a:extLst>
          </p:cNvPr>
          <p:cNvSpPr/>
          <p:nvPr userDrawn="1"/>
        </p:nvSpPr>
        <p:spPr>
          <a:xfrm>
            <a:off x="213756" y="201882"/>
            <a:ext cx="201880" cy="618222"/>
          </a:xfrm>
          <a:prstGeom prst="rect">
            <a:avLst/>
          </a:prstGeom>
          <a:solidFill>
            <a:srgbClr val="1A50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 name="グループ化 3">
            <a:extLst>
              <a:ext uri="{FF2B5EF4-FFF2-40B4-BE49-F238E27FC236}">
                <a16:creationId xmlns:a16="http://schemas.microsoft.com/office/drawing/2014/main" id="{B3AB25BA-EFAB-DC7B-CE42-9B0092DE5468}"/>
              </a:ext>
            </a:extLst>
          </p:cNvPr>
          <p:cNvGrpSpPr/>
          <p:nvPr userDrawn="1"/>
        </p:nvGrpSpPr>
        <p:grpSpPr>
          <a:xfrm>
            <a:off x="240196" y="5757864"/>
            <a:ext cx="11832742" cy="490269"/>
            <a:chOff x="240196" y="5757864"/>
            <a:chExt cx="11832742" cy="490269"/>
          </a:xfrm>
        </p:grpSpPr>
        <p:sp>
          <p:nvSpPr>
            <p:cNvPr id="5" name="テキスト ボックス 4">
              <a:extLst>
                <a:ext uri="{FF2B5EF4-FFF2-40B4-BE49-F238E27FC236}">
                  <a16:creationId xmlns:a16="http://schemas.microsoft.com/office/drawing/2014/main" id="{38F229A1-B2D7-298F-3EFF-76640581633C}"/>
                </a:ext>
              </a:extLst>
            </p:cNvPr>
            <p:cNvSpPr txBox="1"/>
            <p:nvPr/>
          </p:nvSpPr>
          <p:spPr>
            <a:xfrm>
              <a:off x="240196" y="5971134"/>
              <a:ext cx="11832742" cy="276999"/>
            </a:xfrm>
            <a:prstGeom prst="rect">
              <a:avLst/>
            </a:prstGeom>
            <a:noFill/>
          </p:spPr>
          <p:txBody>
            <a:bodyPr wrap="square" rtlCol="0">
              <a:spAutoFit/>
            </a:bodyPr>
            <a:lstStyle/>
            <a:p>
              <a:pPr algn="ctr"/>
              <a:r>
                <a:rPr kumimoji="1" lang="ja-JP" altLang="en-US" sz="1200">
                  <a:solidFill>
                    <a:schemeClr val="tx2"/>
                  </a:solidFill>
                  <a:latin typeface="Meiryo" panose="020B0604030504040204" pitchFamily="34" charset="-128"/>
                  <a:ea typeface="Meiryo" panose="020B0604030504040204" pitchFamily="34" charset="-128"/>
                </a:rPr>
                <a:t>企画・提案書作成のほか、マーケティング・ブランド・</a:t>
              </a:r>
              <a:r>
                <a:rPr kumimoji="1" lang="en-US" altLang="ja-JP" sz="1200" dirty="0">
                  <a:solidFill>
                    <a:schemeClr val="tx2"/>
                  </a:solidFill>
                  <a:latin typeface="Meiryo" panose="020B0604030504040204" pitchFamily="34" charset="-128"/>
                  <a:ea typeface="Meiryo" panose="020B0604030504040204" pitchFamily="34" charset="-128"/>
                </a:rPr>
                <a:t>PR</a:t>
              </a:r>
              <a:r>
                <a:rPr kumimoji="1" lang="ja-JP" altLang="en-US" sz="1200">
                  <a:solidFill>
                    <a:schemeClr val="tx2"/>
                  </a:solidFill>
                  <a:latin typeface="Meiryo" panose="020B0604030504040204" pitchFamily="34" charset="-128"/>
                  <a:ea typeface="Meiryo" panose="020B0604030504040204" pitchFamily="34" charset="-128"/>
                </a:rPr>
                <a:t>・</a:t>
              </a:r>
              <a:r>
                <a:rPr kumimoji="1" lang="en-US" altLang="ja-JP" sz="1200" dirty="0">
                  <a:solidFill>
                    <a:schemeClr val="tx2"/>
                  </a:solidFill>
                  <a:latin typeface="Meiryo" panose="020B0604030504040204" pitchFamily="34" charset="-128"/>
                  <a:ea typeface="Meiryo" panose="020B0604030504040204" pitchFamily="34" charset="-128"/>
                </a:rPr>
                <a:t>IR</a:t>
              </a:r>
              <a:r>
                <a:rPr kumimoji="1" lang="ja-JP" altLang="en-US" sz="1200">
                  <a:solidFill>
                    <a:schemeClr val="tx2"/>
                  </a:solidFill>
                  <a:latin typeface="Meiryo" panose="020B0604030504040204" pitchFamily="34" charset="-128"/>
                  <a:ea typeface="Meiryo" panose="020B0604030504040204" pitchFamily="34" charset="-128"/>
                </a:rPr>
                <a:t>戦略、新規事業開発支援のご相談承ります。</a:t>
              </a:r>
              <a:r>
                <a:rPr kumimoji="1" lang="en-US" altLang="ja-JP" sz="1200" dirty="0">
                  <a:solidFill>
                    <a:schemeClr val="tx2"/>
                  </a:solidFill>
                  <a:latin typeface="Meiryo" panose="020B0604030504040204" pitchFamily="34" charset="-128"/>
                  <a:ea typeface="Meiryo" panose="020B0604030504040204" pitchFamily="34" charset="-128"/>
                </a:rPr>
                <a:t>    </a:t>
              </a:r>
              <a:r>
                <a:rPr lang="en-US" altLang="ja-JP" sz="1200" dirty="0" err="1">
                  <a:solidFill>
                    <a:schemeClr val="tx2"/>
                  </a:solidFill>
                  <a:latin typeface="Meiryo" panose="020B0604030504040204" pitchFamily="34" charset="-128"/>
                  <a:ea typeface="Meiryo" panose="020B0604030504040204" pitchFamily="34" charset="-128"/>
                </a:rPr>
                <a:t>a</a:t>
              </a:r>
              <a:r>
                <a:rPr kumimoji="1" lang="en-US" altLang="ja-JP" sz="1200" dirty="0" err="1">
                  <a:solidFill>
                    <a:schemeClr val="tx2"/>
                  </a:solidFill>
                  <a:latin typeface="Meiryo" panose="020B0604030504040204" pitchFamily="34" charset="-128"/>
                  <a:ea typeface="Meiryo" panose="020B0604030504040204" pitchFamily="34" charset="-128"/>
                </a:rPr>
                <a:t>kitoyo.endo@freimaak.jp</a:t>
              </a:r>
              <a:endParaRPr lang="en-US" altLang="ja-JP" sz="1200" dirty="0">
                <a:solidFill>
                  <a:schemeClr val="tx2"/>
                </a:solidFill>
                <a:latin typeface="Meiryo" panose="020B0604030504040204" pitchFamily="34" charset="-128"/>
                <a:ea typeface="Meiryo" panose="020B0604030504040204" pitchFamily="34" charset="-128"/>
              </a:endParaRPr>
            </a:p>
          </p:txBody>
        </p:sp>
        <p:cxnSp>
          <p:nvCxnSpPr>
            <p:cNvPr id="6" name="直線コネクタ 5">
              <a:extLst>
                <a:ext uri="{FF2B5EF4-FFF2-40B4-BE49-F238E27FC236}">
                  <a16:creationId xmlns:a16="http://schemas.microsoft.com/office/drawing/2014/main" id="{F917603A-886F-DA7F-3203-ECF63637F810}"/>
                </a:ext>
              </a:extLst>
            </p:cNvPr>
            <p:cNvCxnSpPr/>
            <p:nvPr/>
          </p:nvCxnSpPr>
          <p:spPr>
            <a:xfrm>
              <a:off x="240196" y="5757864"/>
              <a:ext cx="11546992"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946427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67506C-A69E-6DA9-0EB7-60EE24B2C4E1}"/>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59D6570-B071-2DC0-FA86-DE137103DB87}"/>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C948C86-B718-087D-90D6-11091760072B}"/>
              </a:ext>
            </a:extLst>
          </p:cNvPr>
          <p:cNvSpPr>
            <a:spLocks noGrp="1"/>
          </p:cNvSpPr>
          <p:nvPr>
            <p:ph type="dt" sz="half" idx="10"/>
          </p:nvPr>
        </p:nvSpPr>
        <p:spPr/>
        <p:txBody>
          <a:bodyPr/>
          <a:lstStyle/>
          <a:p>
            <a:fld id="{9605D55E-5BDA-2D47-BA59-E40B77C35955}" type="datetimeFigureOut">
              <a:rPr kumimoji="1" lang="ja-JP" altLang="en-US" smtClean="0"/>
              <a:t>2022/8/8</a:t>
            </a:fld>
            <a:endParaRPr kumimoji="1" lang="ja-JP" altLang="en-US"/>
          </a:p>
        </p:txBody>
      </p:sp>
      <p:sp>
        <p:nvSpPr>
          <p:cNvPr id="5" name="フッター プレースホルダー 4">
            <a:extLst>
              <a:ext uri="{FF2B5EF4-FFF2-40B4-BE49-F238E27FC236}">
                <a16:creationId xmlns:a16="http://schemas.microsoft.com/office/drawing/2014/main" id="{1EC07BD8-E3E1-DD26-FD00-B43D04AF743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0FB69E1-AB09-C377-9DE6-525E80675062}"/>
              </a:ext>
            </a:extLst>
          </p:cNvPr>
          <p:cNvSpPr>
            <a:spLocks noGrp="1"/>
          </p:cNvSpPr>
          <p:nvPr>
            <p:ph type="sldNum" sz="quarter" idx="12"/>
          </p:nvPr>
        </p:nvSpPr>
        <p:spPr/>
        <p:txBody>
          <a:bodyPr/>
          <a:lstStyle/>
          <a:p>
            <a:fld id="{AE5FA3FF-1C1F-2141-AC42-1E1A9104FEA1}" type="slidenum">
              <a:rPr kumimoji="1" lang="ja-JP" altLang="en-US" smtClean="0"/>
              <a:t>‹#›</a:t>
            </a:fld>
            <a:endParaRPr kumimoji="1" lang="ja-JP" altLang="en-US"/>
          </a:p>
        </p:txBody>
      </p:sp>
    </p:spTree>
    <p:extLst>
      <p:ext uri="{BB962C8B-B14F-4D97-AF65-F5344CB8AC3E}">
        <p14:creationId xmlns:p14="http://schemas.microsoft.com/office/powerpoint/2010/main" val="4143652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EBF5C76A-5EB2-E928-346F-DD2AA7EFF020}"/>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3B9EC0B-3FEE-04B2-1194-9A48869E5C30}"/>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6284285-4936-8311-D32C-705AB6C9C23E}"/>
              </a:ext>
            </a:extLst>
          </p:cNvPr>
          <p:cNvSpPr>
            <a:spLocks noGrp="1"/>
          </p:cNvSpPr>
          <p:nvPr>
            <p:ph type="dt" sz="half" idx="10"/>
          </p:nvPr>
        </p:nvSpPr>
        <p:spPr/>
        <p:txBody>
          <a:bodyPr/>
          <a:lstStyle/>
          <a:p>
            <a:fld id="{9605D55E-5BDA-2D47-BA59-E40B77C35955}" type="datetimeFigureOut">
              <a:rPr kumimoji="1" lang="ja-JP" altLang="en-US" smtClean="0"/>
              <a:t>2022/8/8</a:t>
            </a:fld>
            <a:endParaRPr kumimoji="1" lang="ja-JP" altLang="en-US"/>
          </a:p>
        </p:txBody>
      </p:sp>
      <p:sp>
        <p:nvSpPr>
          <p:cNvPr id="5" name="フッター プレースホルダー 4">
            <a:extLst>
              <a:ext uri="{FF2B5EF4-FFF2-40B4-BE49-F238E27FC236}">
                <a16:creationId xmlns:a16="http://schemas.microsoft.com/office/drawing/2014/main" id="{3B1A18A9-E35E-44BF-D9DE-1AF6EEC0668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9A3D9EE-CA77-D789-347A-DA016FBEB3C5}"/>
              </a:ext>
            </a:extLst>
          </p:cNvPr>
          <p:cNvSpPr>
            <a:spLocks noGrp="1"/>
          </p:cNvSpPr>
          <p:nvPr>
            <p:ph type="sldNum" sz="quarter" idx="12"/>
          </p:nvPr>
        </p:nvSpPr>
        <p:spPr/>
        <p:txBody>
          <a:bodyPr/>
          <a:lstStyle/>
          <a:p>
            <a:fld id="{AE5FA3FF-1C1F-2141-AC42-1E1A9104FEA1}" type="slidenum">
              <a:rPr kumimoji="1" lang="ja-JP" altLang="en-US" smtClean="0"/>
              <a:t>‹#›</a:t>
            </a:fld>
            <a:endParaRPr kumimoji="1" lang="ja-JP" altLang="en-US"/>
          </a:p>
        </p:txBody>
      </p:sp>
    </p:spTree>
    <p:extLst>
      <p:ext uri="{BB962C8B-B14F-4D97-AF65-F5344CB8AC3E}">
        <p14:creationId xmlns:p14="http://schemas.microsoft.com/office/powerpoint/2010/main" val="3541207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0E81A2E-DCBB-2BFD-F916-BA7C5F94556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41E8FA1-1938-02DF-B954-7A906F2DFA7D}"/>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099A0DB-E441-4184-6B76-B473D8658FC6}"/>
              </a:ext>
            </a:extLst>
          </p:cNvPr>
          <p:cNvSpPr>
            <a:spLocks noGrp="1"/>
          </p:cNvSpPr>
          <p:nvPr>
            <p:ph type="dt" sz="half" idx="10"/>
          </p:nvPr>
        </p:nvSpPr>
        <p:spPr/>
        <p:txBody>
          <a:bodyPr/>
          <a:lstStyle/>
          <a:p>
            <a:fld id="{9605D55E-5BDA-2D47-BA59-E40B77C35955}" type="datetimeFigureOut">
              <a:rPr kumimoji="1" lang="ja-JP" altLang="en-US" smtClean="0"/>
              <a:t>2022/8/8</a:t>
            </a:fld>
            <a:endParaRPr kumimoji="1" lang="ja-JP" altLang="en-US"/>
          </a:p>
        </p:txBody>
      </p:sp>
      <p:sp>
        <p:nvSpPr>
          <p:cNvPr id="5" name="フッター プレースホルダー 4">
            <a:extLst>
              <a:ext uri="{FF2B5EF4-FFF2-40B4-BE49-F238E27FC236}">
                <a16:creationId xmlns:a16="http://schemas.microsoft.com/office/drawing/2014/main" id="{88EFD77C-08A8-6FDD-0A16-8532A3A2918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B992712-7402-EC31-F3CF-8497486E32DB}"/>
              </a:ext>
            </a:extLst>
          </p:cNvPr>
          <p:cNvSpPr>
            <a:spLocks noGrp="1"/>
          </p:cNvSpPr>
          <p:nvPr>
            <p:ph type="sldNum" sz="quarter" idx="12"/>
          </p:nvPr>
        </p:nvSpPr>
        <p:spPr/>
        <p:txBody>
          <a:bodyPr/>
          <a:lstStyle/>
          <a:p>
            <a:fld id="{AE5FA3FF-1C1F-2141-AC42-1E1A9104FEA1}" type="slidenum">
              <a:rPr kumimoji="1" lang="ja-JP" altLang="en-US" smtClean="0"/>
              <a:t>‹#›</a:t>
            </a:fld>
            <a:endParaRPr kumimoji="1" lang="ja-JP" altLang="en-US"/>
          </a:p>
        </p:txBody>
      </p:sp>
    </p:spTree>
    <p:extLst>
      <p:ext uri="{BB962C8B-B14F-4D97-AF65-F5344CB8AC3E}">
        <p14:creationId xmlns:p14="http://schemas.microsoft.com/office/powerpoint/2010/main" val="3499908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D149A8-1779-121B-13C2-FCA5ED9C6D05}"/>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F1CCD18-943B-1B29-4216-82AC12BC2A1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99501B90-A069-1545-3719-92EAE9B49E25}"/>
              </a:ext>
            </a:extLst>
          </p:cNvPr>
          <p:cNvSpPr>
            <a:spLocks noGrp="1"/>
          </p:cNvSpPr>
          <p:nvPr>
            <p:ph type="dt" sz="half" idx="10"/>
          </p:nvPr>
        </p:nvSpPr>
        <p:spPr/>
        <p:txBody>
          <a:bodyPr/>
          <a:lstStyle/>
          <a:p>
            <a:fld id="{9605D55E-5BDA-2D47-BA59-E40B77C35955}" type="datetimeFigureOut">
              <a:rPr kumimoji="1" lang="ja-JP" altLang="en-US" smtClean="0"/>
              <a:t>2022/8/8</a:t>
            </a:fld>
            <a:endParaRPr kumimoji="1" lang="ja-JP" altLang="en-US"/>
          </a:p>
        </p:txBody>
      </p:sp>
      <p:sp>
        <p:nvSpPr>
          <p:cNvPr id="5" name="フッター プレースホルダー 4">
            <a:extLst>
              <a:ext uri="{FF2B5EF4-FFF2-40B4-BE49-F238E27FC236}">
                <a16:creationId xmlns:a16="http://schemas.microsoft.com/office/drawing/2014/main" id="{4AFB601B-48C1-8929-E2D5-E0B6B7553DB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A8902EC-4580-B3FE-A512-321ED3E8C189}"/>
              </a:ext>
            </a:extLst>
          </p:cNvPr>
          <p:cNvSpPr>
            <a:spLocks noGrp="1"/>
          </p:cNvSpPr>
          <p:nvPr>
            <p:ph type="sldNum" sz="quarter" idx="12"/>
          </p:nvPr>
        </p:nvSpPr>
        <p:spPr/>
        <p:txBody>
          <a:bodyPr/>
          <a:lstStyle/>
          <a:p>
            <a:fld id="{AE5FA3FF-1C1F-2141-AC42-1E1A9104FEA1}" type="slidenum">
              <a:rPr kumimoji="1" lang="ja-JP" altLang="en-US" smtClean="0"/>
              <a:t>‹#›</a:t>
            </a:fld>
            <a:endParaRPr kumimoji="1" lang="ja-JP" altLang="en-US"/>
          </a:p>
        </p:txBody>
      </p:sp>
    </p:spTree>
    <p:extLst>
      <p:ext uri="{BB962C8B-B14F-4D97-AF65-F5344CB8AC3E}">
        <p14:creationId xmlns:p14="http://schemas.microsoft.com/office/powerpoint/2010/main" val="802337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F9B679-04DE-3435-1FDA-64BAF88A527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D59E223-AE83-E7DD-79ED-039BAE3FF25E}"/>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E10D5ED1-A03F-DC13-9F13-F9FA658C302A}"/>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ADF9422B-E5A7-6352-B17B-2F83634FE5B7}"/>
              </a:ext>
            </a:extLst>
          </p:cNvPr>
          <p:cNvSpPr>
            <a:spLocks noGrp="1"/>
          </p:cNvSpPr>
          <p:nvPr>
            <p:ph type="dt" sz="half" idx="10"/>
          </p:nvPr>
        </p:nvSpPr>
        <p:spPr/>
        <p:txBody>
          <a:bodyPr/>
          <a:lstStyle/>
          <a:p>
            <a:fld id="{9605D55E-5BDA-2D47-BA59-E40B77C35955}" type="datetimeFigureOut">
              <a:rPr kumimoji="1" lang="ja-JP" altLang="en-US" smtClean="0"/>
              <a:t>2022/8/8</a:t>
            </a:fld>
            <a:endParaRPr kumimoji="1" lang="ja-JP" altLang="en-US"/>
          </a:p>
        </p:txBody>
      </p:sp>
      <p:sp>
        <p:nvSpPr>
          <p:cNvPr id="6" name="フッター プレースホルダー 5">
            <a:extLst>
              <a:ext uri="{FF2B5EF4-FFF2-40B4-BE49-F238E27FC236}">
                <a16:creationId xmlns:a16="http://schemas.microsoft.com/office/drawing/2014/main" id="{AC413E51-5D34-02A6-3E67-E48498F5F07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39DD233-21E2-6ECE-B976-21F716D41A0F}"/>
              </a:ext>
            </a:extLst>
          </p:cNvPr>
          <p:cNvSpPr>
            <a:spLocks noGrp="1"/>
          </p:cNvSpPr>
          <p:nvPr>
            <p:ph type="sldNum" sz="quarter" idx="12"/>
          </p:nvPr>
        </p:nvSpPr>
        <p:spPr/>
        <p:txBody>
          <a:bodyPr/>
          <a:lstStyle/>
          <a:p>
            <a:fld id="{AE5FA3FF-1C1F-2141-AC42-1E1A9104FEA1}" type="slidenum">
              <a:rPr kumimoji="1" lang="ja-JP" altLang="en-US" smtClean="0"/>
              <a:t>‹#›</a:t>
            </a:fld>
            <a:endParaRPr kumimoji="1" lang="ja-JP" altLang="en-US"/>
          </a:p>
        </p:txBody>
      </p:sp>
    </p:spTree>
    <p:extLst>
      <p:ext uri="{BB962C8B-B14F-4D97-AF65-F5344CB8AC3E}">
        <p14:creationId xmlns:p14="http://schemas.microsoft.com/office/powerpoint/2010/main" val="318248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9FEB44D-6F14-5398-32BE-E54D64049558}"/>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2F9ABBE-E594-6FE1-441A-4FF9940BB3C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855F97B9-7B9C-6C48-0067-EB9C3EE2BD26}"/>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D2DC2984-8DDA-5886-E7F8-86E7590EA9E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43C89B42-256A-AB49-1D1E-B94EBEA26413}"/>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6B2DBE10-71EA-A25F-4072-B2613B607204}"/>
              </a:ext>
            </a:extLst>
          </p:cNvPr>
          <p:cNvSpPr>
            <a:spLocks noGrp="1"/>
          </p:cNvSpPr>
          <p:nvPr>
            <p:ph type="dt" sz="half" idx="10"/>
          </p:nvPr>
        </p:nvSpPr>
        <p:spPr/>
        <p:txBody>
          <a:bodyPr/>
          <a:lstStyle/>
          <a:p>
            <a:fld id="{9605D55E-5BDA-2D47-BA59-E40B77C35955}" type="datetimeFigureOut">
              <a:rPr kumimoji="1" lang="ja-JP" altLang="en-US" smtClean="0"/>
              <a:t>2022/8/8</a:t>
            </a:fld>
            <a:endParaRPr kumimoji="1" lang="ja-JP" altLang="en-US"/>
          </a:p>
        </p:txBody>
      </p:sp>
      <p:sp>
        <p:nvSpPr>
          <p:cNvPr id="8" name="フッター プレースホルダー 7">
            <a:extLst>
              <a:ext uri="{FF2B5EF4-FFF2-40B4-BE49-F238E27FC236}">
                <a16:creationId xmlns:a16="http://schemas.microsoft.com/office/drawing/2014/main" id="{D2165BF1-6BE1-AEC5-C74A-5FF84CC56CD6}"/>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2C9671C6-2C3D-AF7D-E5BE-81708D47C6D8}"/>
              </a:ext>
            </a:extLst>
          </p:cNvPr>
          <p:cNvSpPr>
            <a:spLocks noGrp="1"/>
          </p:cNvSpPr>
          <p:nvPr>
            <p:ph type="sldNum" sz="quarter" idx="12"/>
          </p:nvPr>
        </p:nvSpPr>
        <p:spPr/>
        <p:txBody>
          <a:bodyPr/>
          <a:lstStyle/>
          <a:p>
            <a:fld id="{AE5FA3FF-1C1F-2141-AC42-1E1A9104FEA1}" type="slidenum">
              <a:rPr kumimoji="1" lang="ja-JP" altLang="en-US" smtClean="0"/>
              <a:t>‹#›</a:t>
            </a:fld>
            <a:endParaRPr kumimoji="1" lang="ja-JP" altLang="en-US"/>
          </a:p>
        </p:txBody>
      </p:sp>
    </p:spTree>
    <p:extLst>
      <p:ext uri="{BB962C8B-B14F-4D97-AF65-F5344CB8AC3E}">
        <p14:creationId xmlns:p14="http://schemas.microsoft.com/office/powerpoint/2010/main" val="2942859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88F8D10-5029-D217-D135-8AB43E6A6227}"/>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F99D47B0-2DAA-8D2C-FEB5-9D363D7E9E94}"/>
              </a:ext>
            </a:extLst>
          </p:cNvPr>
          <p:cNvSpPr>
            <a:spLocks noGrp="1"/>
          </p:cNvSpPr>
          <p:nvPr>
            <p:ph type="dt" sz="half" idx="10"/>
          </p:nvPr>
        </p:nvSpPr>
        <p:spPr/>
        <p:txBody>
          <a:bodyPr/>
          <a:lstStyle/>
          <a:p>
            <a:fld id="{9605D55E-5BDA-2D47-BA59-E40B77C35955}" type="datetimeFigureOut">
              <a:rPr kumimoji="1" lang="ja-JP" altLang="en-US" smtClean="0"/>
              <a:t>2022/8/8</a:t>
            </a:fld>
            <a:endParaRPr kumimoji="1" lang="ja-JP" altLang="en-US"/>
          </a:p>
        </p:txBody>
      </p:sp>
      <p:sp>
        <p:nvSpPr>
          <p:cNvPr id="4" name="フッター プレースホルダー 3">
            <a:extLst>
              <a:ext uri="{FF2B5EF4-FFF2-40B4-BE49-F238E27FC236}">
                <a16:creationId xmlns:a16="http://schemas.microsoft.com/office/drawing/2014/main" id="{6D9C7797-D9B6-44C2-CE19-85C1C1AF3649}"/>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829974C4-9C95-AD35-5EE9-8B51F5C1B555}"/>
              </a:ext>
            </a:extLst>
          </p:cNvPr>
          <p:cNvSpPr>
            <a:spLocks noGrp="1"/>
          </p:cNvSpPr>
          <p:nvPr>
            <p:ph type="sldNum" sz="quarter" idx="12"/>
          </p:nvPr>
        </p:nvSpPr>
        <p:spPr/>
        <p:txBody>
          <a:bodyPr/>
          <a:lstStyle/>
          <a:p>
            <a:fld id="{AE5FA3FF-1C1F-2141-AC42-1E1A9104FEA1}" type="slidenum">
              <a:rPr kumimoji="1" lang="ja-JP" altLang="en-US" smtClean="0"/>
              <a:t>‹#›</a:t>
            </a:fld>
            <a:endParaRPr kumimoji="1" lang="ja-JP" altLang="en-US"/>
          </a:p>
        </p:txBody>
      </p:sp>
    </p:spTree>
    <p:extLst>
      <p:ext uri="{BB962C8B-B14F-4D97-AF65-F5344CB8AC3E}">
        <p14:creationId xmlns:p14="http://schemas.microsoft.com/office/powerpoint/2010/main" val="1856713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D7072008-494B-148C-A1EC-F826CDA16AA5}"/>
              </a:ext>
            </a:extLst>
          </p:cNvPr>
          <p:cNvSpPr>
            <a:spLocks noGrp="1"/>
          </p:cNvSpPr>
          <p:nvPr>
            <p:ph type="dt" sz="half" idx="10"/>
          </p:nvPr>
        </p:nvSpPr>
        <p:spPr/>
        <p:txBody>
          <a:bodyPr/>
          <a:lstStyle/>
          <a:p>
            <a:fld id="{9605D55E-5BDA-2D47-BA59-E40B77C35955}" type="datetimeFigureOut">
              <a:rPr kumimoji="1" lang="ja-JP" altLang="en-US" smtClean="0"/>
              <a:t>2022/8/8</a:t>
            </a:fld>
            <a:endParaRPr kumimoji="1" lang="ja-JP" altLang="en-US"/>
          </a:p>
        </p:txBody>
      </p:sp>
      <p:sp>
        <p:nvSpPr>
          <p:cNvPr id="3" name="フッター プレースホルダー 2">
            <a:extLst>
              <a:ext uri="{FF2B5EF4-FFF2-40B4-BE49-F238E27FC236}">
                <a16:creationId xmlns:a16="http://schemas.microsoft.com/office/drawing/2014/main" id="{F33BA7EF-D5AF-1AC7-5139-76709F30E73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5B117511-5576-0873-3FC3-07F8B5C46030}"/>
              </a:ext>
            </a:extLst>
          </p:cNvPr>
          <p:cNvSpPr>
            <a:spLocks noGrp="1"/>
          </p:cNvSpPr>
          <p:nvPr>
            <p:ph type="sldNum" sz="quarter" idx="12"/>
          </p:nvPr>
        </p:nvSpPr>
        <p:spPr/>
        <p:txBody>
          <a:bodyPr/>
          <a:lstStyle/>
          <a:p>
            <a:fld id="{AE5FA3FF-1C1F-2141-AC42-1E1A9104FEA1}" type="slidenum">
              <a:rPr kumimoji="1" lang="ja-JP" altLang="en-US" smtClean="0"/>
              <a:t>‹#›</a:t>
            </a:fld>
            <a:endParaRPr kumimoji="1" lang="ja-JP" altLang="en-US"/>
          </a:p>
        </p:txBody>
      </p:sp>
    </p:spTree>
    <p:extLst>
      <p:ext uri="{BB962C8B-B14F-4D97-AF65-F5344CB8AC3E}">
        <p14:creationId xmlns:p14="http://schemas.microsoft.com/office/powerpoint/2010/main" val="653303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D6CFC2D-B5B7-72D5-A774-A4963F081666}"/>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225F1D6-4840-ABE2-F5CF-31524FF883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FB27A3B3-F7FD-6E00-67EE-B6359F7A4B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2F46CCF-57B9-7B64-5A91-29040E390531}"/>
              </a:ext>
            </a:extLst>
          </p:cNvPr>
          <p:cNvSpPr>
            <a:spLocks noGrp="1"/>
          </p:cNvSpPr>
          <p:nvPr>
            <p:ph type="dt" sz="half" idx="10"/>
          </p:nvPr>
        </p:nvSpPr>
        <p:spPr/>
        <p:txBody>
          <a:bodyPr/>
          <a:lstStyle/>
          <a:p>
            <a:fld id="{9605D55E-5BDA-2D47-BA59-E40B77C35955}" type="datetimeFigureOut">
              <a:rPr kumimoji="1" lang="ja-JP" altLang="en-US" smtClean="0"/>
              <a:t>2022/8/8</a:t>
            </a:fld>
            <a:endParaRPr kumimoji="1" lang="ja-JP" altLang="en-US"/>
          </a:p>
        </p:txBody>
      </p:sp>
      <p:sp>
        <p:nvSpPr>
          <p:cNvPr id="6" name="フッター プレースホルダー 5">
            <a:extLst>
              <a:ext uri="{FF2B5EF4-FFF2-40B4-BE49-F238E27FC236}">
                <a16:creationId xmlns:a16="http://schemas.microsoft.com/office/drawing/2014/main" id="{908AB60F-2079-36E5-DD97-9F334D865A0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AB05197-B350-C8CF-BD9D-B1DA9B0DFC11}"/>
              </a:ext>
            </a:extLst>
          </p:cNvPr>
          <p:cNvSpPr>
            <a:spLocks noGrp="1"/>
          </p:cNvSpPr>
          <p:nvPr>
            <p:ph type="sldNum" sz="quarter" idx="12"/>
          </p:nvPr>
        </p:nvSpPr>
        <p:spPr/>
        <p:txBody>
          <a:bodyPr/>
          <a:lstStyle/>
          <a:p>
            <a:fld id="{AE5FA3FF-1C1F-2141-AC42-1E1A9104FEA1}" type="slidenum">
              <a:rPr kumimoji="1" lang="ja-JP" altLang="en-US" smtClean="0"/>
              <a:t>‹#›</a:t>
            </a:fld>
            <a:endParaRPr kumimoji="1" lang="ja-JP" altLang="en-US"/>
          </a:p>
        </p:txBody>
      </p:sp>
    </p:spTree>
    <p:extLst>
      <p:ext uri="{BB962C8B-B14F-4D97-AF65-F5344CB8AC3E}">
        <p14:creationId xmlns:p14="http://schemas.microsoft.com/office/powerpoint/2010/main" val="2974105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280CEA9-408D-79AF-428B-DF9EA8D8010A}"/>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3F07C1B7-C87A-C77A-18BB-9173B372E7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1E3BAC05-7A9D-F8F5-24A2-57CDBB159C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0E52180-4828-D2D3-BC4A-9B869756040D}"/>
              </a:ext>
            </a:extLst>
          </p:cNvPr>
          <p:cNvSpPr>
            <a:spLocks noGrp="1"/>
          </p:cNvSpPr>
          <p:nvPr>
            <p:ph type="dt" sz="half" idx="10"/>
          </p:nvPr>
        </p:nvSpPr>
        <p:spPr/>
        <p:txBody>
          <a:bodyPr/>
          <a:lstStyle/>
          <a:p>
            <a:fld id="{9605D55E-5BDA-2D47-BA59-E40B77C35955}" type="datetimeFigureOut">
              <a:rPr kumimoji="1" lang="ja-JP" altLang="en-US" smtClean="0"/>
              <a:t>2022/8/8</a:t>
            </a:fld>
            <a:endParaRPr kumimoji="1" lang="ja-JP" altLang="en-US"/>
          </a:p>
        </p:txBody>
      </p:sp>
      <p:sp>
        <p:nvSpPr>
          <p:cNvPr id="6" name="フッター プレースホルダー 5">
            <a:extLst>
              <a:ext uri="{FF2B5EF4-FFF2-40B4-BE49-F238E27FC236}">
                <a16:creationId xmlns:a16="http://schemas.microsoft.com/office/drawing/2014/main" id="{883285B8-31DA-B9E6-38A9-A878C0DF801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DE07F2D-DD2C-0A41-2215-3442CD9789AD}"/>
              </a:ext>
            </a:extLst>
          </p:cNvPr>
          <p:cNvSpPr>
            <a:spLocks noGrp="1"/>
          </p:cNvSpPr>
          <p:nvPr>
            <p:ph type="sldNum" sz="quarter" idx="12"/>
          </p:nvPr>
        </p:nvSpPr>
        <p:spPr/>
        <p:txBody>
          <a:bodyPr/>
          <a:lstStyle/>
          <a:p>
            <a:fld id="{AE5FA3FF-1C1F-2141-AC42-1E1A9104FEA1}" type="slidenum">
              <a:rPr kumimoji="1" lang="ja-JP" altLang="en-US" smtClean="0"/>
              <a:t>‹#›</a:t>
            </a:fld>
            <a:endParaRPr kumimoji="1" lang="ja-JP" altLang="en-US"/>
          </a:p>
        </p:txBody>
      </p:sp>
    </p:spTree>
    <p:extLst>
      <p:ext uri="{BB962C8B-B14F-4D97-AF65-F5344CB8AC3E}">
        <p14:creationId xmlns:p14="http://schemas.microsoft.com/office/powerpoint/2010/main" val="409376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C3E87DF3-154C-6B0F-4146-E874FF16FA8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BFD09FC-186D-78D0-53D2-5E73D00615B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9A965E4-2DC1-64AB-D8DE-6D10592A79B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05D55E-5BDA-2D47-BA59-E40B77C35955}" type="datetimeFigureOut">
              <a:rPr kumimoji="1" lang="ja-JP" altLang="en-US" smtClean="0"/>
              <a:t>2022/8/8</a:t>
            </a:fld>
            <a:endParaRPr kumimoji="1" lang="ja-JP" altLang="en-US"/>
          </a:p>
        </p:txBody>
      </p:sp>
      <p:sp>
        <p:nvSpPr>
          <p:cNvPr id="5" name="フッター プレースホルダー 4">
            <a:extLst>
              <a:ext uri="{FF2B5EF4-FFF2-40B4-BE49-F238E27FC236}">
                <a16:creationId xmlns:a16="http://schemas.microsoft.com/office/drawing/2014/main" id="{7F94B65C-F594-F4E0-7612-370F6D1B06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58283FDB-E4A1-B49A-A29B-C6FA08EFFBD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5FA3FF-1C1F-2141-AC42-1E1A9104FEA1}" type="slidenum">
              <a:rPr kumimoji="1" lang="ja-JP" altLang="en-US" smtClean="0"/>
              <a:t>‹#›</a:t>
            </a:fld>
            <a:endParaRPr kumimoji="1" lang="ja-JP" altLang="en-US"/>
          </a:p>
        </p:txBody>
      </p:sp>
    </p:spTree>
    <p:extLst>
      <p:ext uri="{BB962C8B-B14F-4D97-AF65-F5344CB8AC3E}">
        <p14:creationId xmlns:p14="http://schemas.microsoft.com/office/powerpoint/2010/main" val="25858481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957B5071-8544-B0B0-E2DC-9B186B605087}"/>
              </a:ext>
            </a:extLst>
          </p:cNvPr>
          <p:cNvSpPr txBox="1"/>
          <p:nvPr/>
        </p:nvSpPr>
        <p:spPr>
          <a:xfrm>
            <a:off x="724394" y="308759"/>
            <a:ext cx="7322326" cy="523220"/>
          </a:xfrm>
          <a:prstGeom prst="rect">
            <a:avLst/>
          </a:prstGeom>
          <a:noFill/>
        </p:spPr>
        <p:txBody>
          <a:bodyPr wrap="square" rtlCol="0">
            <a:spAutoFit/>
          </a:bodyPr>
          <a:lstStyle/>
          <a:p>
            <a:r>
              <a:rPr kumimoji="1" lang="en-US" altLang="ja-JP" sz="2800" dirty="0">
                <a:solidFill>
                  <a:schemeClr val="tx2"/>
                </a:solidFill>
                <a:latin typeface="Meiryo" panose="020B0604030504040204" pitchFamily="34" charset="-128"/>
                <a:ea typeface="Meiryo" panose="020B0604030504040204" pitchFamily="34" charset="-128"/>
              </a:rPr>
              <a:t>STP</a:t>
            </a:r>
            <a:r>
              <a:rPr kumimoji="1" lang="ja-JP" altLang="en-US" sz="2800">
                <a:solidFill>
                  <a:schemeClr val="tx2"/>
                </a:solidFill>
                <a:latin typeface="Meiryo" panose="020B0604030504040204" pitchFamily="34" charset="-128"/>
                <a:ea typeface="Meiryo" panose="020B0604030504040204" pitchFamily="34" charset="-128"/>
              </a:rPr>
              <a:t>分析（</a:t>
            </a:r>
            <a:r>
              <a:rPr kumimoji="1" lang="en-US" altLang="ja-JP" sz="2800" dirty="0">
                <a:solidFill>
                  <a:schemeClr val="tx2"/>
                </a:solidFill>
                <a:latin typeface="Meiryo" panose="020B0604030504040204" pitchFamily="34" charset="-128"/>
                <a:ea typeface="Meiryo" panose="020B0604030504040204" pitchFamily="34" charset="-128"/>
              </a:rPr>
              <a:t>B2B</a:t>
            </a:r>
            <a:r>
              <a:rPr lang="ja-JP" altLang="en-US" sz="2800">
                <a:solidFill>
                  <a:schemeClr val="tx2"/>
                </a:solidFill>
                <a:latin typeface="Meiryo" panose="020B0604030504040204" pitchFamily="34" charset="-128"/>
                <a:ea typeface="Meiryo" panose="020B0604030504040204" pitchFamily="34" charset="-128"/>
              </a:rPr>
              <a:t>企業向け）</a:t>
            </a:r>
            <a:endParaRPr kumimoji="1" lang="ja-JP" altLang="en-US" sz="2800">
              <a:solidFill>
                <a:schemeClr val="tx2"/>
              </a:solidFill>
              <a:latin typeface="Meiryo" panose="020B0604030504040204" pitchFamily="34" charset="-128"/>
              <a:ea typeface="Meiryo" panose="020B0604030504040204" pitchFamily="34" charset="-128"/>
            </a:endParaRPr>
          </a:p>
        </p:txBody>
      </p:sp>
      <p:grpSp>
        <p:nvGrpSpPr>
          <p:cNvPr id="74" name="グループ化 73">
            <a:extLst>
              <a:ext uri="{FF2B5EF4-FFF2-40B4-BE49-F238E27FC236}">
                <a16:creationId xmlns:a16="http://schemas.microsoft.com/office/drawing/2014/main" id="{D6DDDC9C-3AB7-F469-9FD4-B1E94A1ABE43}"/>
              </a:ext>
            </a:extLst>
          </p:cNvPr>
          <p:cNvGrpSpPr/>
          <p:nvPr/>
        </p:nvGrpSpPr>
        <p:grpSpPr>
          <a:xfrm>
            <a:off x="724394" y="1192140"/>
            <a:ext cx="10743212" cy="4488834"/>
            <a:chOff x="724394" y="1192140"/>
            <a:chExt cx="10743212" cy="4488834"/>
          </a:xfrm>
        </p:grpSpPr>
        <p:sp>
          <p:nvSpPr>
            <p:cNvPr id="59" name="角丸四角形 58">
              <a:extLst>
                <a:ext uri="{FF2B5EF4-FFF2-40B4-BE49-F238E27FC236}">
                  <a16:creationId xmlns:a16="http://schemas.microsoft.com/office/drawing/2014/main" id="{7A3068DD-9498-D140-AF44-4126CA33D53B}"/>
                </a:ext>
              </a:extLst>
            </p:cNvPr>
            <p:cNvSpPr/>
            <p:nvPr/>
          </p:nvSpPr>
          <p:spPr>
            <a:xfrm>
              <a:off x="3357866" y="4387714"/>
              <a:ext cx="8109738" cy="1255385"/>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latin typeface="Meiryo" panose="020B0604030504040204" pitchFamily="34" charset="-128"/>
                <a:ea typeface="Meiryo" panose="020B0604030504040204" pitchFamily="34" charset="-128"/>
              </a:endParaRPr>
            </a:p>
          </p:txBody>
        </p:sp>
        <p:sp>
          <p:nvSpPr>
            <p:cNvPr id="58" name="角丸四角形 57">
              <a:extLst>
                <a:ext uri="{FF2B5EF4-FFF2-40B4-BE49-F238E27FC236}">
                  <a16:creationId xmlns:a16="http://schemas.microsoft.com/office/drawing/2014/main" id="{A41C1AE8-C908-FD76-12E5-03AE2A92D8BE}"/>
                </a:ext>
              </a:extLst>
            </p:cNvPr>
            <p:cNvSpPr/>
            <p:nvPr/>
          </p:nvSpPr>
          <p:spPr>
            <a:xfrm>
              <a:off x="3357866" y="2772696"/>
              <a:ext cx="8109740" cy="1255385"/>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latin typeface="Meiryo" panose="020B0604030504040204" pitchFamily="34" charset="-128"/>
                <a:ea typeface="Meiryo" panose="020B0604030504040204" pitchFamily="34" charset="-128"/>
              </a:endParaRPr>
            </a:p>
          </p:txBody>
        </p:sp>
        <p:sp>
          <p:nvSpPr>
            <p:cNvPr id="57" name="角丸四角形 56">
              <a:extLst>
                <a:ext uri="{FF2B5EF4-FFF2-40B4-BE49-F238E27FC236}">
                  <a16:creationId xmlns:a16="http://schemas.microsoft.com/office/drawing/2014/main" id="{D0841552-48CF-D154-FB68-9260D0BD40AF}"/>
                </a:ext>
              </a:extLst>
            </p:cNvPr>
            <p:cNvSpPr/>
            <p:nvPr/>
          </p:nvSpPr>
          <p:spPr>
            <a:xfrm>
              <a:off x="3357866" y="1192141"/>
              <a:ext cx="8109740" cy="1255385"/>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latin typeface="Meiryo" panose="020B0604030504040204" pitchFamily="34" charset="-128"/>
                <a:ea typeface="Meiryo" panose="020B0604030504040204" pitchFamily="34" charset="-128"/>
              </a:endParaRPr>
            </a:p>
          </p:txBody>
        </p:sp>
        <p:sp>
          <p:nvSpPr>
            <p:cNvPr id="11" name="角丸四角形 10">
              <a:extLst>
                <a:ext uri="{FF2B5EF4-FFF2-40B4-BE49-F238E27FC236}">
                  <a16:creationId xmlns:a16="http://schemas.microsoft.com/office/drawing/2014/main" id="{15056879-BB12-B3F4-2895-4FEF77CBCC61}"/>
                </a:ext>
              </a:extLst>
            </p:cNvPr>
            <p:cNvSpPr/>
            <p:nvPr/>
          </p:nvSpPr>
          <p:spPr>
            <a:xfrm>
              <a:off x="724394" y="1192141"/>
              <a:ext cx="2966599" cy="1255385"/>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latin typeface="Meiryo" panose="020B0604030504040204" pitchFamily="34" charset="-128"/>
                <a:ea typeface="Meiryo" panose="020B0604030504040204" pitchFamily="34" charset="-128"/>
              </a:endParaRPr>
            </a:p>
          </p:txBody>
        </p:sp>
        <p:sp>
          <p:nvSpPr>
            <p:cNvPr id="3" name="角丸四角形 2">
              <a:extLst>
                <a:ext uri="{FF2B5EF4-FFF2-40B4-BE49-F238E27FC236}">
                  <a16:creationId xmlns:a16="http://schemas.microsoft.com/office/drawing/2014/main" id="{9906DAB2-A82D-192B-1F71-16923BDCC265}"/>
                </a:ext>
              </a:extLst>
            </p:cNvPr>
            <p:cNvSpPr/>
            <p:nvPr/>
          </p:nvSpPr>
          <p:spPr>
            <a:xfrm>
              <a:off x="724394" y="2774355"/>
              <a:ext cx="2966599" cy="1255385"/>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latin typeface="Meiryo" panose="020B0604030504040204" pitchFamily="34" charset="-128"/>
                <a:ea typeface="Meiryo" panose="020B0604030504040204" pitchFamily="34" charset="-128"/>
              </a:endParaRPr>
            </a:p>
          </p:txBody>
        </p:sp>
        <p:sp>
          <p:nvSpPr>
            <p:cNvPr id="4" name="角丸四角形 3">
              <a:extLst>
                <a:ext uri="{FF2B5EF4-FFF2-40B4-BE49-F238E27FC236}">
                  <a16:creationId xmlns:a16="http://schemas.microsoft.com/office/drawing/2014/main" id="{5CACF513-DB01-4296-6267-BAF2AE1F0503}"/>
                </a:ext>
              </a:extLst>
            </p:cNvPr>
            <p:cNvSpPr/>
            <p:nvPr/>
          </p:nvSpPr>
          <p:spPr>
            <a:xfrm>
              <a:off x="724394" y="4386114"/>
              <a:ext cx="2966600" cy="1255385"/>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latin typeface="Meiryo" panose="020B0604030504040204" pitchFamily="34" charset="-128"/>
                <a:ea typeface="Meiryo" panose="020B0604030504040204" pitchFamily="34" charset="-128"/>
              </a:endParaRPr>
            </a:p>
          </p:txBody>
        </p:sp>
        <p:sp>
          <p:nvSpPr>
            <p:cNvPr id="5" name="テキスト ボックス 4">
              <a:extLst>
                <a:ext uri="{FF2B5EF4-FFF2-40B4-BE49-F238E27FC236}">
                  <a16:creationId xmlns:a16="http://schemas.microsoft.com/office/drawing/2014/main" id="{6B212B64-3701-8AC1-21B5-7573B482FC4D}"/>
                </a:ext>
              </a:extLst>
            </p:cNvPr>
            <p:cNvSpPr txBox="1"/>
            <p:nvPr/>
          </p:nvSpPr>
          <p:spPr>
            <a:xfrm>
              <a:off x="870147" y="1426607"/>
              <a:ext cx="805661" cy="1015663"/>
            </a:xfrm>
            <a:prstGeom prst="rect">
              <a:avLst/>
            </a:prstGeom>
            <a:noFill/>
          </p:spPr>
          <p:txBody>
            <a:bodyPr wrap="square" rtlCol="0">
              <a:spAutoFit/>
            </a:bodyPr>
            <a:lstStyle/>
            <a:p>
              <a:pPr algn="ctr"/>
              <a:r>
                <a:rPr kumimoji="1" lang="en-US" altLang="ja-JP" sz="6000" b="1" dirty="0">
                  <a:solidFill>
                    <a:schemeClr val="bg1"/>
                  </a:solidFill>
                  <a:latin typeface="Meiryo" panose="020B0604030504040204" pitchFamily="34" charset="-128"/>
                  <a:ea typeface="Meiryo" panose="020B0604030504040204" pitchFamily="34" charset="-128"/>
                </a:rPr>
                <a:t>S</a:t>
              </a:r>
              <a:endParaRPr kumimoji="1" lang="ja-JP" altLang="en-US" sz="6000" b="1">
                <a:solidFill>
                  <a:schemeClr val="bg1"/>
                </a:solidFill>
                <a:latin typeface="Meiryo" panose="020B0604030504040204" pitchFamily="34" charset="-128"/>
                <a:ea typeface="Meiryo" panose="020B0604030504040204" pitchFamily="34" charset="-128"/>
              </a:endParaRPr>
            </a:p>
          </p:txBody>
        </p:sp>
        <p:sp>
          <p:nvSpPr>
            <p:cNvPr id="17" name="テキスト ボックス 16">
              <a:extLst>
                <a:ext uri="{FF2B5EF4-FFF2-40B4-BE49-F238E27FC236}">
                  <a16:creationId xmlns:a16="http://schemas.microsoft.com/office/drawing/2014/main" id="{4680D65A-C758-D870-CB6B-9408ABF99DCA}"/>
                </a:ext>
              </a:extLst>
            </p:cNvPr>
            <p:cNvSpPr txBox="1"/>
            <p:nvPr/>
          </p:nvSpPr>
          <p:spPr>
            <a:xfrm>
              <a:off x="870147" y="3020010"/>
              <a:ext cx="805661" cy="1015663"/>
            </a:xfrm>
            <a:prstGeom prst="rect">
              <a:avLst/>
            </a:prstGeom>
            <a:noFill/>
          </p:spPr>
          <p:txBody>
            <a:bodyPr wrap="square" rtlCol="0">
              <a:spAutoFit/>
            </a:bodyPr>
            <a:lstStyle/>
            <a:p>
              <a:pPr algn="ctr"/>
              <a:r>
                <a:rPr kumimoji="1" lang="en-US" altLang="ja-JP" sz="6000" b="1" dirty="0">
                  <a:solidFill>
                    <a:schemeClr val="bg1"/>
                  </a:solidFill>
                  <a:latin typeface="Meiryo" panose="020B0604030504040204" pitchFamily="34" charset="-128"/>
                  <a:ea typeface="Meiryo" panose="020B0604030504040204" pitchFamily="34" charset="-128"/>
                </a:rPr>
                <a:t>T</a:t>
              </a:r>
              <a:endParaRPr kumimoji="1" lang="ja-JP" altLang="en-US" sz="6000" b="1">
                <a:solidFill>
                  <a:schemeClr val="bg1"/>
                </a:solidFill>
                <a:latin typeface="Meiryo" panose="020B0604030504040204" pitchFamily="34" charset="-128"/>
                <a:ea typeface="Meiryo" panose="020B0604030504040204" pitchFamily="34" charset="-128"/>
              </a:endParaRPr>
            </a:p>
          </p:txBody>
        </p:sp>
        <p:sp>
          <p:nvSpPr>
            <p:cNvPr id="18" name="テキスト ボックス 17">
              <a:extLst>
                <a:ext uri="{FF2B5EF4-FFF2-40B4-BE49-F238E27FC236}">
                  <a16:creationId xmlns:a16="http://schemas.microsoft.com/office/drawing/2014/main" id="{619C98E2-2F22-23CE-D68C-CDAFBB0CFACF}"/>
                </a:ext>
              </a:extLst>
            </p:cNvPr>
            <p:cNvSpPr txBox="1"/>
            <p:nvPr/>
          </p:nvSpPr>
          <p:spPr>
            <a:xfrm>
              <a:off x="870147" y="4665311"/>
              <a:ext cx="805661" cy="1015663"/>
            </a:xfrm>
            <a:prstGeom prst="rect">
              <a:avLst/>
            </a:prstGeom>
            <a:noFill/>
          </p:spPr>
          <p:txBody>
            <a:bodyPr wrap="square" rtlCol="0">
              <a:spAutoFit/>
            </a:bodyPr>
            <a:lstStyle/>
            <a:p>
              <a:pPr algn="ctr"/>
              <a:r>
                <a:rPr kumimoji="1" lang="en-US" altLang="ja-JP" sz="6000" b="1" dirty="0">
                  <a:solidFill>
                    <a:schemeClr val="bg1"/>
                  </a:solidFill>
                  <a:latin typeface="Meiryo" panose="020B0604030504040204" pitchFamily="34" charset="-128"/>
                  <a:ea typeface="Meiryo" panose="020B0604030504040204" pitchFamily="34" charset="-128"/>
                </a:rPr>
                <a:t>P</a:t>
              </a:r>
              <a:endParaRPr kumimoji="1" lang="ja-JP" altLang="en-US" sz="6000" b="1">
                <a:solidFill>
                  <a:schemeClr val="bg1"/>
                </a:solidFill>
                <a:latin typeface="Meiryo" panose="020B0604030504040204" pitchFamily="34" charset="-128"/>
                <a:ea typeface="Meiryo" panose="020B0604030504040204" pitchFamily="34" charset="-128"/>
              </a:endParaRPr>
            </a:p>
          </p:txBody>
        </p:sp>
        <p:sp>
          <p:nvSpPr>
            <p:cNvPr id="21" name="正方形/長方形 20">
              <a:extLst>
                <a:ext uri="{FF2B5EF4-FFF2-40B4-BE49-F238E27FC236}">
                  <a16:creationId xmlns:a16="http://schemas.microsoft.com/office/drawing/2014/main" id="{BC73D838-A0F8-9660-C6B0-859F2D083A7D}"/>
                </a:ext>
              </a:extLst>
            </p:cNvPr>
            <p:cNvSpPr/>
            <p:nvPr/>
          </p:nvSpPr>
          <p:spPr>
            <a:xfrm>
              <a:off x="1821561" y="1192140"/>
              <a:ext cx="1945767" cy="1254883"/>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a:extLst>
                <a:ext uri="{FF2B5EF4-FFF2-40B4-BE49-F238E27FC236}">
                  <a16:creationId xmlns:a16="http://schemas.microsoft.com/office/drawing/2014/main" id="{238DEA41-17EB-C147-BF01-0CA69E6EA11E}"/>
                </a:ext>
              </a:extLst>
            </p:cNvPr>
            <p:cNvSpPr/>
            <p:nvPr/>
          </p:nvSpPr>
          <p:spPr>
            <a:xfrm>
              <a:off x="1821561" y="2773851"/>
              <a:ext cx="1945767" cy="1255385"/>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a:extLst>
                <a:ext uri="{FF2B5EF4-FFF2-40B4-BE49-F238E27FC236}">
                  <a16:creationId xmlns:a16="http://schemas.microsoft.com/office/drawing/2014/main" id="{F15A33F2-3C59-390F-839F-6D0C701B2EAC}"/>
                </a:ext>
              </a:extLst>
            </p:cNvPr>
            <p:cNvSpPr/>
            <p:nvPr/>
          </p:nvSpPr>
          <p:spPr>
            <a:xfrm>
              <a:off x="1821561" y="4389830"/>
              <a:ext cx="1945767" cy="1251669"/>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8" name="グループ化 67">
              <a:extLst>
                <a:ext uri="{FF2B5EF4-FFF2-40B4-BE49-F238E27FC236}">
                  <a16:creationId xmlns:a16="http://schemas.microsoft.com/office/drawing/2014/main" id="{4B9A86C4-AE19-6010-A9DA-B27682FEFD38}"/>
                </a:ext>
              </a:extLst>
            </p:cNvPr>
            <p:cNvGrpSpPr/>
            <p:nvPr/>
          </p:nvGrpSpPr>
          <p:grpSpPr>
            <a:xfrm>
              <a:off x="1836667" y="1340938"/>
              <a:ext cx="1945767" cy="897900"/>
              <a:chOff x="1836667" y="1695723"/>
              <a:chExt cx="1945767" cy="897900"/>
            </a:xfrm>
          </p:grpSpPr>
          <p:sp>
            <p:nvSpPr>
              <p:cNvPr id="16" name="テキスト ボックス 15">
                <a:extLst>
                  <a:ext uri="{FF2B5EF4-FFF2-40B4-BE49-F238E27FC236}">
                    <a16:creationId xmlns:a16="http://schemas.microsoft.com/office/drawing/2014/main" id="{1D63BE5B-C831-E170-3FF1-58C2D8449EF5}"/>
                  </a:ext>
                </a:extLst>
              </p:cNvPr>
              <p:cNvSpPr txBox="1"/>
              <p:nvPr/>
            </p:nvSpPr>
            <p:spPr>
              <a:xfrm>
                <a:off x="1836667" y="1695723"/>
                <a:ext cx="1945767" cy="276999"/>
              </a:xfrm>
              <a:prstGeom prst="rect">
                <a:avLst/>
              </a:prstGeom>
              <a:noFill/>
            </p:spPr>
            <p:txBody>
              <a:bodyPr wrap="square" rtlCol="0">
                <a:spAutoFit/>
              </a:bodyPr>
              <a:lstStyle/>
              <a:p>
                <a:pPr algn="ctr"/>
                <a:r>
                  <a:rPr kumimoji="1" lang="ja-JP" altLang="en-US" sz="1200">
                    <a:solidFill>
                      <a:schemeClr val="tx2"/>
                    </a:solidFill>
                    <a:latin typeface="Meiryo" panose="020B0604030504040204" pitchFamily="34" charset="-128"/>
                    <a:ea typeface="Meiryo" panose="020B0604030504040204" pitchFamily="34" charset="-128"/>
                  </a:rPr>
                  <a:t>セグメンテーション</a:t>
                </a:r>
              </a:p>
            </p:txBody>
          </p:sp>
          <p:grpSp>
            <p:nvGrpSpPr>
              <p:cNvPr id="34" name="グループ化 33">
                <a:extLst>
                  <a:ext uri="{FF2B5EF4-FFF2-40B4-BE49-F238E27FC236}">
                    <a16:creationId xmlns:a16="http://schemas.microsoft.com/office/drawing/2014/main" id="{435F96CA-FBC9-BEB8-C109-1930BB094316}"/>
                  </a:ext>
                </a:extLst>
              </p:cNvPr>
              <p:cNvGrpSpPr/>
              <p:nvPr/>
            </p:nvGrpSpPr>
            <p:grpSpPr>
              <a:xfrm>
                <a:off x="2443421" y="2000956"/>
                <a:ext cx="601133" cy="592667"/>
                <a:chOff x="2381001" y="2083039"/>
                <a:chExt cx="601133" cy="592667"/>
              </a:xfrm>
            </p:grpSpPr>
            <p:sp>
              <p:nvSpPr>
                <p:cNvPr id="26" name="角丸四角形 25">
                  <a:extLst>
                    <a:ext uri="{FF2B5EF4-FFF2-40B4-BE49-F238E27FC236}">
                      <a16:creationId xmlns:a16="http://schemas.microsoft.com/office/drawing/2014/main" id="{D6085A4B-EE1B-B33E-A3F5-765E3EA22296}"/>
                    </a:ext>
                  </a:extLst>
                </p:cNvPr>
                <p:cNvSpPr/>
                <p:nvPr/>
              </p:nvSpPr>
              <p:spPr>
                <a:xfrm>
                  <a:off x="2381001" y="2083039"/>
                  <a:ext cx="279400" cy="2794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角丸四角形 29">
                  <a:extLst>
                    <a:ext uri="{FF2B5EF4-FFF2-40B4-BE49-F238E27FC236}">
                      <a16:creationId xmlns:a16="http://schemas.microsoft.com/office/drawing/2014/main" id="{720E02DF-9519-758B-CDA5-2C0D51E78DA9}"/>
                    </a:ext>
                  </a:extLst>
                </p:cNvPr>
                <p:cNvSpPr/>
                <p:nvPr/>
              </p:nvSpPr>
              <p:spPr>
                <a:xfrm>
                  <a:off x="2702734" y="2083039"/>
                  <a:ext cx="279400" cy="2794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角丸四角形 30">
                  <a:extLst>
                    <a:ext uri="{FF2B5EF4-FFF2-40B4-BE49-F238E27FC236}">
                      <a16:creationId xmlns:a16="http://schemas.microsoft.com/office/drawing/2014/main" id="{C231A0E6-0FBE-9106-D2C6-80445C47AA38}"/>
                    </a:ext>
                  </a:extLst>
                </p:cNvPr>
                <p:cNvSpPr/>
                <p:nvPr/>
              </p:nvSpPr>
              <p:spPr>
                <a:xfrm>
                  <a:off x="2381001" y="2396306"/>
                  <a:ext cx="279400" cy="2794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角丸四角形 32">
                  <a:extLst>
                    <a:ext uri="{FF2B5EF4-FFF2-40B4-BE49-F238E27FC236}">
                      <a16:creationId xmlns:a16="http://schemas.microsoft.com/office/drawing/2014/main" id="{2889DB2C-584D-E110-54D3-BCC540AB3CBE}"/>
                    </a:ext>
                  </a:extLst>
                </p:cNvPr>
                <p:cNvSpPr/>
                <p:nvPr/>
              </p:nvSpPr>
              <p:spPr>
                <a:xfrm>
                  <a:off x="2702734" y="2396306"/>
                  <a:ext cx="279400" cy="2794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69" name="グループ化 68">
              <a:extLst>
                <a:ext uri="{FF2B5EF4-FFF2-40B4-BE49-F238E27FC236}">
                  <a16:creationId xmlns:a16="http://schemas.microsoft.com/office/drawing/2014/main" id="{FD53935E-F9DE-CC20-AEE9-6F4AF417386C}"/>
                </a:ext>
              </a:extLst>
            </p:cNvPr>
            <p:cNvGrpSpPr/>
            <p:nvPr/>
          </p:nvGrpSpPr>
          <p:grpSpPr>
            <a:xfrm>
              <a:off x="1836667" y="2918933"/>
              <a:ext cx="1945767" cy="891429"/>
              <a:chOff x="1836667" y="3084427"/>
              <a:chExt cx="1945767" cy="891429"/>
            </a:xfrm>
          </p:grpSpPr>
          <p:sp>
            <p:nvSpPr>
              <p:cNvPr id="23" name="テキスト ボックス 22">
                <a:extLst>
                  <a:ext uri="{FF2B5EF4-FFF2-40B4-BE49-F238E27FC236}">
                    <a16:creationId xmlns:a16="http://schemas.microsoft.com/office/drawing/2014/main" id="{051FF022-8BBB-418E-E16F-1F81A17A4F30}"/>
                  </a:ext>
                </a:extLst>
              </p:cNvPr>
              <p:cNvSpPr txBox="1"/>
              <p:nvPr/>
            </p:nvSpPr>
            <p:spPr>
              <a:xfrm>
                <a:off x="1836667" y="3084427"/>
                <a:ext cx="1945767" cy="276999"/>
              </a:xfrm>
              <a:prstGeom prst="rect">
                <a:avLst/>
              </a:prstGeom>
              <a:noFill/>
            </p:spPr>
            <p:txBody>
              <a:bodyPr wrap="square" rtlCol="0">
                <a:spAutoFit/>
              </a:bodyPr>
              <a:lstStyle/>
              <a:p>
                <a:pPr algn="ctr"/>
                <a:r>
                  <a:rPr kumimoji="1" lang="ja-JP" altLang="en-US" sz="1200">
                    <a:solidFill>
                      <a:schemeClr val="tx2"/>
                    </a:solidFill>
                    <a:latin typeface="Meiryo" panose="020B0604030504040204" pitchFamily="34" charset="-128"/>
                    <a:ea typeface="Meiryo" panose="020B0604030504040204" pitchFamily="34" charset="-128"/>
                  </a:rPr>
                  <a:t>ターゲティング</a:t>
                </a:r>
              </a:p>
            </p:txBody>
          </p:sp>
          <p:grpSp>
            <p:nvGrpSpPr>
              <p:cNvPr id="35" name="グループ化 34">
                <a:extLst>
                  <a:ext uri="{FF2B5EF4-FFF2-40B4-BE49-F238E27FC236}">
                    <a16:creationId xmlns:a16="http://schemas.microsoft.com/office/drawing/2014/main" id="{C2FF1AC0-B9ED-E987-35A2-AFB7D5F7B8B8}"/>
                  </a:ext>
                </a:extLst>
              </p:cNvPr>
              <p:cNvGrpSpPr/>
              <p:nvPr/>
            </p:nvGrpSpPr>
            <p:grpSpPr>
              <a:xfrm>
                <a:off x="2443421" y="3383189"/>
                <a:ext cx="601133" cy="592667"/>
                <a:chOff x="2381001" y="2083039"/>
                <a:chExt cx="601133" cy="592667"/>
              </a:xfrm>
            </p:grpSpPr>
            <p:sp>
              <p:nvSpPr>
                <p:cNvPr id="36" name="角丸四角形 35">
                  <a:extLst>
                    <a:ext uri="{FF2B5EF4-FFF2-40B4-BE49-F238E27FC236}">
                      <a16:creationId xmlns:a16="http://schemas.microsoft.com/office/drawing/2014/main" id="{BDD54255-B12B-3B9D-72C6-9E6BC84C8D81}"/>
                    </a:ext>
                  </a:extLst>
                </p:cNvPr>
                <p:cNvSpPr/>
                <p:nvPr/>
              </p:nvSpPr>
              <p:spPr>
                <a:xfrm>
                  <a:off x="2381001" y="2083039"/>
                  <a:ext cx="279400" cy="2794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角丸四角形 37">
                  <a:extLst>
                    <a:ext uri="{FF2B5EF4-FFF2-40B4-BE49-F238E27FC236}">
                      <a16:creationId xmlns:a16="http://schemas.microsoft.com/office/drawing/2014/main" id="{A4C821C3-C572-C732-3EA5-4FA68E7A9CA0}"/>
                    </a:ext>
                  </a:extLst>
                </p:cNvPr>
                <p:cNvSpPr/>
                <p:nvPr/>
              </p:nvSpPr>
              <p:spPr>
                <a:xfrm>
                  <a:off x="2702734" y="2083039"/>
                  <a:ext cx="279400" cy="279400"/>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角丸四角形 38">
                  <a:extLst>
                    <a:ext uri="{FF2B5EF4-FFF2-40B4-BE49-F238E27FC236}">
                      <a16:creationId xmlns:a16="http://schemas.microsoft.com/office/drawing/2014/main" id="{F4560D0B-88D9-76D4-C635-107DE399A402}"/>
                    </a:ext>
                  </a:extLst>
                </p:cNvPr>
                <p:cNvSpPr/>
                <p:nvPr/>
              </p:nvSpPr>
              <p:spPr>
                <a:xfrm>
                  <a:off x="2381001" y="2396306"/>
                  <a:ext cx="279400" cy="2794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角丸四角形 39">
                  <a:extLst>
                    <a:ext uri="{FF2B5EF4-FFF2-40B4-BE49-F238E27FC236}">
                      <a16:creationId xmlns:a16="http://schemas.microsoft.com/office/drawing/2014/main" id="{9D73C8D2-3252-86E2-001B-4F240E850BD2}"/>
                    </a:ext>
                  </a:extLst>
                </p:cNvPr>
                <p:cNvSpPr/>
                <p:nvPr/>
              </p:nvSpPr>
              <p:spPr>
                <a:xfrm>
                  <a:off x="2702734" y="2396306"/>
                  <a:ext cx="279400" cy="2794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70" name="グループ化 69">
              <a:extLst>
                <a:ext uri="{FF2B5EF4-FFF2-40B4-BE49-F238E27FC236}">
                  <a16:creationId xmlns:a16="http://schemas.microsoft.com/office/drawing/2014/main" id="{3949524A-61A6-387E-D6C7-4B4445534729}"/>
                </a:ext>
              </a:extLst>
            </p:cNvPr>
            <p:cNvGrpSpPr/>
            <p:nvPr/>
          </p:nvGrpSpPr>
          <p:grpSpPr>
            <a:xfrm>
              <a:off x="1836667" y="4553058"/>
              <a:ext cx="1945767" cy="930484"/>
              <a:chOff x="1836667" y="4481427"/>
              <a:chExt cx="1945767" cy="930484"/>
            </a:xfrm>
          </p:grpSpPr>
          <p:sp>
            <p:nvSpPr>
              <p:cNvPr id="25" name="テキスト ボックス 24">
                <a:extLst>
                  <a:ext uri="{FF2B5EF4-FFF2-40B4-BE49-F238E27FC236}">
                    <a16:creationId xmlns:a16="http://schemas.microsoft.com/office/drawing/2014/main" id="{2F9049C4-8285-C298-A24B-5A26019E6598}"/>
                  </a:ext>
                </a:extLst>
              </p:cNvPr>
              <p:cNvSpPr txBox="1"/>
              <p:nvPr/>
            </p:nvSpPr>
            <p:spPr>
              <a:xfrm>
                <a:off x="1836667" y="4481427"/>
                <a:ext cx="1945767" cy="276999"/>
              </a:xfrm>
              <a:prstGeom prst="rect">
                <a:avLst/>
              </a:prstGeom>
              <a:noFill/>
            </p:spPr>
            <p:txBody>
              <a:bodyPr wrap="square" rtlCol="0">
                <a:spAutoFit/>
              </a:bodyPr>
              <a:lstStyle/>
              <a:p>
                <a:pPr algn="ctr"/>
                <a:r>
                  <a:rPr kumimoji="1" lang="ja-JP" altLang="en-US" sz="1200">
                    <a:solidFill>
                      <a:schemeClr val="tx2"/>
                    </a:solidFill>
                    <a:latin typeface="Meiryo" panose="020B0604030504040204" pitchFamily="34" charset="-128"/>
                    <a:ea typeface="Meiryo" panose="020B0604030504040204" pitchFamily="34" charset="-128"/>
                  </a:rPr>
                  <a:t>ポジショニング</a:t>
                </a:r>
              </a:p>
            </p:txBody>
          </p:sp>
          <p:grpSp>
            <p:nvGrpSpPr>
              <p:cNvPr id="54" name="グループ化 53">
                <a:extLst>
                  <a:ext uri="{FF2B5EF4-FFF2-40B4-BE49-F238E27FC236}">
                    <a16:creationId xmlns:a16="http://schemas.microsoft.com/office/drawing/2014/main" id="{689CFB9A-6324-2CDB-D0A2-569210D2723B}"/>
                  </a:ext>
                </a:extLst>
              </p:cNvPr>
              <p:cNvGrpSpPr/>
              <p:nvPr/>
            </p:nvGrpSpPr>
            <p:grpSpPr>
              <a:xfrm>
                <a:off x="2385579" y="4782668"/>
                <a:ext cx="723707" cy="629243"/>
                <a:chOff x="2487325" y="4819244"/>
                <a:chExt cx="723707" cy="629243"/>
              </a:xfrm>
            </p:grpSpPr>
            <p:cxnSp>
              <p:nvCxnSpPr>
                <p:cNvPr id="43" name="直線コネクタ 42">
                  <a:extLst>
                    <a:ext uri="{FF2B5EF4-FFF2-40B4-BE49-F238E27FC236}">
                      <a16:creationId xmlns:a16="http://schemas.microsoft.com/office/drawing/2014/main" id="{11F672A9-ACE1-0918-B840-D8F22DFB86AE}"/>
                    </a:ext>
                  </a:extLst>
                </p:cNvPr>
                <p:cNvCxnSpPr>
                  <a:cxnSpLocks/>
                </p:cNvCxnSpPr>
                <p:nvPr/>
              </p:nvCxnSpPr>
              <p:spPr>
                <a:xfrm>
                  <a:off x="2487325" y="5125428"/>
                  <a:ext cx="723707"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5" name="直線コネクタ 44">
                  <a:extLst>
                    <a:ext uri="{FF2B5EF4-FFF2-40B4-BE49-F238E27FC236}">
                      <a16:creationId xmlns:a16="http://schemas.microsoft.com/office/drawing/2014/main" id="{9191086A-B2C8-3D54-CE94-BECC87A5B0D9}"/>
                    </a:ext>
                  </a:extLst>
                </p:cNvPr>
                <p:cNvCxnSpPr>
                  <a:cxnSpLocks/>
                </p:cNvCxnSpPr>
                <p:nvPr/>
              </p:nvCxnSpPr>
              <p:spPr>
                <a:xfrm>
                  <a:off x="2863354" y="4819244"/>
                  <a:ext cx="0" cy="629243"/>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53" name="円/楕円 52">
                  <a:extLst>
                    <a:ext uri="{FF2B5EF4-FFF2-40B4-BE49-F238E27FC236}">
                      <a16:creationId xmlns:a16="http://schemas.microsoft.com/office/drawing/2014/main" id="{F5E785C8-9E90-DDF4-2DDC-E627672A91F5}"/>
                    </a:ext>
                  </a:extLst>
                </p:cNvPr>
                <p:cNvSpPr/>
                <p:nvPr/>
              </p:nvSpPr>
              <p:spPr>
                <a:xfrm>
                  <a:off x="2936045" y="4819853"/>
                  <a:ext cx="243085" cy="243085"/>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55" name="円/楕円 54">
              <a:extLst>
                <a:ext uri="{FF2B5EF4-FFF2-40B4-BE49-F238E27FC236}">
                  <a16:creationId xmlns:a16="http://schemas.microsoft.com/office/drawing/2014/main" id="{A9DE6906-37E8-8698-DB71-FD9825CA9205}"/>
                </a:ext>
              </a:extLst>
            </p:cNvPr>
            <p:cNvSpPr/>
            <p:nvPr/>
          </p:nvSpPr>
          <p:spPr>
            <a:xfrm>
              <a:off x="2432129" y="5252320"/>
              <a:ext cx="220302" cy="2203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円/楕円 55">
              <a:extLst>
                <a:ext uri="{FF2B5EF4-FFF2-40B4-BE49-F238E27FC236}">
                  <a16:creationId xmlns:a16="http://schemas.microsoft.com/office/drawing/2014/main" id="{186A6B6C-B72B-44EA-3BC7-B8415904AE41}"/>
                </a:ext>
              </a:extLst>
            </p:cNvPr>
            <p:cNvSpPr/>
            <p:nvPr/>
          </p:nvSpPr>
          <p:spPr>
            <a:xfrm>
              <a:off x="2907617" y="5234032"/>
              <a:ext cx="157418" cy="15741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83" name="グループ化 82">
            <a:extLst>
              <a:ext uri="{FF2B5EF4-FFF2-40B4-BE49-F238E27FC236}">
                <a16:creationId xmlns:a16="http://schemas.microsoft.com/office/drawing/2014/main" id="{9CCBA39D-8EF6-6555-C4C3-2843E8AF9D97}"/>
              </a:ext>
            </a:extLst>
          </p:cNvPr>
          <p:cNvGrpSpPr/>
          <p:nvPr/>
        </p:nvGrpSpPr>
        <p:grpSpPr>
          <a:xfrm>
            <a:off x="3894577" y="1196498"/>
            <a:ext cx="7554739" cy="4437932"/>
            <a:chOff x="3894577" y="1196498"/>
            <a:chExt cx="7554739" cy="4437932"/>
          </a:xfrm>
        </p:grpSpPr>
        <p:sp>
          <p:nvSpPr>
            <p:cNvPr id="75" name="テキスト ボックス 74">
              <a:extLst>
                <a:ext uri="{FF2B5EF4-FFF2-40B4-BE49-F238E27FC236}">
                  <a16:creationId xmlns:a16="http://schemas.microsoft.com/office/drawing/2014/main" id="{C2D7312B-53FB-6660-0CB4-3BB63C332F2D}"/>
                </a:ext>
              </a:extLst>
            </p:cNvPr>
            <p:cNvSpPr txBox="1"/>
            <p:nvPr/>
          </p:nvSpPr>
          <p:spPr>
            <a:xfrm>
              <a:off x="3986017" y="1196498"/>
              <a:ext cx="7463299" cy="1292662"/>
            </a:xfrm>
            <a:prstGeom prst="rect">
              <a:avLst/>
            </a:prstGeom>
            <a:noFill/>
          </p:spPr>
          <p:txBody>
            <a:bodyPr wrap="square" rtlCol="0">
              <a:spAutoFit/>
            </a:bodyPr>
            <a:lstStyle/>
            <a:p>
              <a:r>
                <a:rPr kumimoji="1" lang="ja-JP" altLang="en-US" sz="1600" b="1">
                  <a:latin typeface="Meiryo" panose="020B0604030504040204" pitchFamily="34" charset="-128"/>
                  <a:ea typeface="Meiryo" panose="020B0604030504040204" pitchFamily="34" charset="-128"/>
                </a:rPr>
                <a:t>顧客となる企業の特徴やニーズなど共通項目をもとに分類化</a:t>
              </a:r>
              <a:endParaRPr kumimoji="1" lang="en-US" altLang="ja-JP" sz="1600" b="1" dirty="0">
                <a:latin typeface="Meiryo" panose="020B0604030504040204" pitchFamily="34" charset="-128"/>
                <a:ea typeface="Meiryo" panose="020B0604030504040204" pitchFamily="34" charset="-128"/>
              </a:endParaRPr>
            </a:p>
            <a:p>
              <a:endParaRPr lang="en-US" altLang="ja-JP" sz="800" b="1" dirty="0">
                <a:latin typeface="Meiryo" panose="020B0604030504040204" pitchFamily="34" charset="-128"/>
                <a:ea typeface="Meiryo" panose="020B0604030504040204" pitchFamily="34" charset="-128"/>
              </a:endParaRPr>
            </a:p>
            <a:p>
              <a:r>
                <a:rPr lang="ja-JP" altLang="en-US" sz="1400">
                  <a:latin typeface="Meiryo" panose="020B0604030504040204" pitchFamily="34" charset="-128"/>
                  <a:ea typeface="Meiryo" panose="020B0604030504040204" pitchFamily="34" charset="-128"/>
                </a:rPr>
                <a:t>分類に活用できるデータ例：</a:t>
              </a:r>
              <a:endParaRPr lang="en-US" altLang="ja-JP" sz="1400" dirty="0">
                <a:latin typeface="Meiryo" panose="020B0604030504040204" pitchFamily="34" charset="-128"/>
                <a:ea typeface="Meiryo" panose="020B0604030504040204" pitchFamily="34" charset="-128"/>
              </a:endParaRPr>
            </a:p>
            <a:p>
              <a:r>
                <a:rPr lang="ja-JP" altLang="en-US" sz="1000">
                  <a:latin typeface="Meiryo" panose="020B0604030504040204" pitchFamily="34" charset="-128"/>
                  <a:ea typeface="Meiryo" panose="020B0604030504040204" pitchFamily="34" charset="-128"/>
                </a:rPr>
                <a:t>・企業／担当者（業種・企業規模・売上・使用する従業員人数・必要とする顧客の職種・役職など）</a:t>
              </a:r>
            </a:p>
            <a:p>
              <a:r>
                <a:rPr lang="ja-JP" altLang="en-US" sz="1000">
                  <a:latin typeface="Meiryo" panose="020B0604030504040204" pitchFamily="34" charset="-128"/>
                  <a:ea typeface="Meiryo" panose="020B0604030504040204" pitchFamily="34" charset="-128"/>
                </a:rPr>
                <a:t>・自社サービス・商品利用（使用頻度・活用度合い・顧客の商品または業務知識など）</a:t>
              </a:r>
            </a:p>
            <a:p>
              <a:r>
                <a:rPr lang="ja-JP" altLang="en-US" sz="1000">
                  <a:latin typeface="Meiryo" panose="020B0604030504040204" pitchFamily="34" charset="-128"/>
                  <a:ea typeface="Meiryo" panose="020B0604030504040204" pitchFamily="34" charset="-128"/>
                </a:rPr>
                <a:t>・プロモーション（問い合わせしてきた顧客・アプローチ顧客・流入経路・購買意欲など）</a:t>
              </a:r>
            </a:p>
            <a:p>
              <a:r>
                <a:rPr lang="ja-JP" altLang="en-US" sz="1000">
                  <a:latin typeface="Meiryo" panose="020B0604030504040204" pitchFamily="34" charset="-128"/>
                  <a:ea typeface="Meiryo" panose="020B0604030504040204" pitchFamily="34" charset="-128"/>
                </a:rPr>
                <a:t>・状況要因（サービスの継続率・使用する従業員人数／変化など・担当者の課題意識など）</a:t>
              </a:r>
              <a:endParaRPr kumimoji="1" lang="en-US" altLang="ja-JP" sz="1000" dirty="0">
                <a:latin typeface="Meiryo" panose="020B0604030504040204" pitchFamily="34" charset="-128"/>
                <a:ea typeface="Meiryo" panose="020B0604030504040204" pitchFamily="34" charset="-128"/>
              </a:endParaRPr>
            </a:p>
          </p:txBody>
        </p:sp>
        <p:sp>
          <p:nvSpPr>
            <p:cNvPr id="76" name="テキスト ボックス 75">
              <a:extLst>
                <a:ext uri="{FF2B5EF4-FFF2-40B4-BE49-F238E27FC236}">
                  <a16:creationId xmlns:a16="http://schemas.microsoft.com/office/drawing/2014/main" id="{2AC54350-1948-A6FD-00A4-ED06E248140C}"/>
                </a:ext>
              </a:extLst>
            </p:cNvPr>
            <p:cNvSpPr txBox="1"/>
            <p:nvPr/>
          </p:nvSpPr>
          <p:spPr>
            <a:xfrm>
              <a:off x="3986017" y="2775692"/>
              <a:ext cx="7463299" cy="1292662"/>
            </a:xfrm>
            <a:prstGeom prst="rect">
              <a:avLst/>
            </a:prstGeom>
            <a:noFill/>
          </p:spPr>
          <p:txBody>
            <a:bodyPr wrap="square" rtlCol="0">
              <a:spAutoFit/>
            </a:bodyPr>
            <a:lstStyle/>
            <a:p>
              <a:r>
                <a:rPr kumimoji="1" lang="ja-JP" altLang="en-US" sz="1600" b="1">
                  <a:latin typeface="Meiryo" panose="020B0604030504040204" pitchFamily="34" charset="-128"/>
                  <a:ea typeface="Meiryo" panose="020B0604030504040204" pitchFamily="34" charset="-128"/>
                </a:rPr>
                <a:t>狙う市場の決定</a:t>
              </a:r>
              <a:endParaRPr kumimoji="1" lang="en-US" altLang="ja-JP" sz="1600" b="1" dirty="0">
                <a:latin typeface="Meiryo" panose="020B0604030504040204" pitchFamily="34" charset="-128"/>
                <a:ea typeface="Meiryo" panose="020B0604030504040204" pitchFamily="34" charset="-128"/>
              </a:endParaRPr>
            </a:p>
            <a:p>
              <a:endParaRPr lang="en-US" altLang="ja-JP" sz="800" b="1" dirty="0">
                <a:latin typeface="Meiryo" panose="020B0604030504040204" pitchFamily="34" charset="-128"/>
                <a:ea typeface="Meiryo" panose="020B0604030504040204" pitchFamily="34" charset="-128"/>
              </a:endParaRPr>
            </a:p>
            <a:p>
              <a:r>
                <a:rPr lang="ja-JP" altLang="en-US" sz="1400">
                  <a:latin typeface="Meiryo" panose="020B0604030504040204" pitchFamily="34" charset="-128"/>
                  <a:ea typeface="Meiryo" panose="020B0604030504040204" pitchFamily="34" charset="-128"/>
                </a:rPr>
                <a:t>市場選定に役立つ６つの指標（</a:t>
              </a:r>
              <a:r>
                <a:rPr lang="en-US" altLang="ja-JP" sz="1400" dirty="0">
                  <a:latin typeface="Meiryo" panose="020B0604030504040204" pitchFamily="34" charset="-128"/>
                  <a:ea typeface="Meiryo" panose="020B0604030504040204" pitchFamily="34" charset="-128"/>
                </a:rPr>
                <a:t>6R</a:t>
              </a:r>
              <a:r>
                <a:rPr lang="ja-JP" altLang="en-US" sz="1400">
                  <a:latin typeface="Meiryo" panose="020B0604030504040204" pitchFamily="34" charset="-128"/>
                  <a:ea typeface="Meiryo" panose="020B0604030504040204" pitchFamily="34" charset="-128"/>
                </a:rPr>
                <a:t>）：</a:t>
              </a:r>
              <a:endParaRPr lang="en-US" altLang="ja-JP" sz="1400" dirty="0">
                <a:latin typeface="Meiryo" panose="020B0604030504040204" pitchFamily="34" charset="-128"/>
                <a:ea typeface="Meiryo" panose="020B0604030504040204" pitchFamily="34" charset="-128"/>
              </a:endParaRPr>
            </a:p>
            <a:p>
              <a:r>
                <a:rPr kumimoji="1" lang="ja-JP" altLang="en-US" sz="1000">
                  <a:latin typeface="Meiryo" panose="020B0604030504040204" pitchFamily="34" charset="-128"/>
                  <a:ea typeface="Meiryo" panose="020B0604030504040204" pitchFamily="34" charset="-128"/>
                </a:rPr>
                <a:t>①事業をする上で有効な市場規模があるか（</a:t>
              </a:r>
              <a:r>
                <a:rPr kumimoji="1" lang="en-US" altLang="ja-JP" sz="1000" dirty="0">
                  <a:latin typeface="Meiryo" panose="020B0604030504040204" pitchFamily="34" charset="-128"/>
                  <a:ea typeface="Meiryo" panose="020B0604030504040204" pitchFamily="34" charset="-128"/>
                </a:rPr>
                <a:t>Realistic scale</a:t>
              </a:r>
              <a:r>
                <a:rPr lang="ja-JP" altLang="en-US" sz="1000">
                  <a:latin typeface="Meiryo" panose="020B0604030504040204" pitchFamily="34" charset="-128"/>
                  <a:ea typeface="Meiryo" panose="020B0604030504040204" pitchFamily="34" charset="-128"/>
                </a:rPr>
                <a:t>）</a:t>
              </a:r>
              <a:r>
                <a:rPr lang="en-US" altLang="ja-JP" sz="1000" dirty="0">
                  <a:latin typeface="Meiryo" panose="020B0604030504040204" pitchFamily="34" charset="-128"/>
                  <a:ea typeface="Meiryo" panose="020B0604030504040204" pitchFamily="34" charset="-128"/>
                </a:rPr>
                <a:t>②</a:t>
              </a:r>
              <a:r>
                <a:rPr lang="ja-JP" altLang="en-US" sz="1000">
                  <a:latin typeface="Meiryo" panose="020B0604030504040204" pitchFamily="34" charset="-128"/>
                  <a:ea typeface="Meiryo" panose="020B0604030504040204" pitchFamily="34" charset="-128"/>
                </a:rPr>
                <a:t>自社サービス・商品に関心を持ち、優先してくれる顧客か（</a:t>
              </a:r>
              <a:r>
                <a:rPr lang="en-US" altLang="ja-JP" sz="1000" dirty="0">
                  <a:latin typeface="Meiryo" panose="020B0604030504040204" pitchFamily="34" charset="-128"/>
                  <a:ea typeface="Meiryo" panose="020B0604030504040204" pitchFamily="34" charset="-128"/>
                </a:rPr>
                <a:t>Rank</a:t>
              </a:r>
              <a:r>
                <a:rPr lang="ja-JP" altLang="en-US" sz="1000">
                  <a:latin typeface="Meiryo" panose="020B0604030504040204" pitchFamily="34" charset="-128"/>
                  <a:ea typeface="Meiryo" panose="020B0604030504040204" pitchFamily="34" charset="-128"/>
                </a:rPr>
                <a:t>）③今後市場の成長が見込めるか</a:t>
              </a:r>
              <a:r>
                <a:rPr lang="en-US" altLang="ja-JP" sz="1000" dirty="0">
                  <a:latin typeface="Meiryo" panose="020B0604030504040204" pitchFamily="34" charset="-128"/>
                  <a:ea typeface="Meiryo" panose="020B0604030504040204" pitchFamily="34" charset="-128"/>
                </a:rPr>
                <a:t> ※</a:t>
              </a:r>
              <a:r>
                <a:rPr lang="ja-JP" altLang="en-US" sz="1000">
                  <a:latin typeface="Meiryo" panose="020B0604030504040204" pitchFamily="34" charset="-128"/>
                  <a:ea typeface="Meiryo" panose="020B0604030504040204" pitchFamily="34" charset="-128"/>
                </a:rPr>
                <a:t>市場規模が小さくても成長性が見込める市場であれば検討の価値あり（</a:t>
              </a:r>
              <a:r>
                <a:rPr lang="en-US" altLang="ja-JP" sz="1000" dirty="0">
                  <a:latin typeface="Meiryo" panose="020B0604030504040204" pitchFamily="34" charset="-128"/>
                  <a:ea typeface="Meiryo" panose="020B0604030504040204" pitchFamily="34" charset="-128"/>
                </a:rPr>
                <a:t>Rate of growth</a:t>
              </a:r>
              <a:r>
                <a:rPr lang="ja-JP" altLang="en-US" sz="1000">
                  <a:latin typeface="Meiryo" panose="020B0604030504040204" pitchFamily="34" charset="-128"/>
                  <a:ea typeface="Meiryo" panose="020B0604030504040204" pitchFamily="34" charset="-128"/>
                </a:rPr>
                <a:t>）</a:t>
              </a:r>
              <a:r>
                <a:rPr lang="en-US" altLang="ja-JP" sz="1000" dirty="0">
                  <a:latin typeface="Meiryo" panose="020B0604030504040204" pitchFamily="34" charset="-128"/>
                  <a:ea typeface="Meiryo" panose="020B0604030504040204" pitchFamily="34" charset="-128"/>
                </a:rPr>
                <a:t>④</a:t>
              </a:r>
              <a:r>
                <a:rPr lang="ja-JP" altLang="en-US" sz="1000">
                  <a:latin typeface="Meiryo" panose="020B0604030504040204" pitchFamily="34" charset="-128"/>
                  <a:ea typeface="Meiryo" panose="020B0604030504040204" pitchFamily="34" charset="-128"/>
                </a:rPr>
                <a:t>市場に競合がどれくらい存在するか（</a:t>
              </a:r>
              <a:r>
                <a:rPr lang="en-US" altLang="ja-JP" sz="1000" dirty="0">
                  <a:latin typeface="Meiryo" panose="020B0604030504040204" pitchFamily="34" charset="-128"/>
                  <a:ea typeface="Meiryo" panose="020B0604030504040204" pitchFamily="34" charset="-128"/>
                </a:rPr>
                <a:t>Rival</a:t>
              </a:r>
              <a:r>
                <a:rPr lang="ja-JP" altLang="en-US" sz="1000">
                  <a:latin typeface="Meiryo" panose="020B0604030504040204" pitchFamily="34" charset="-128"/>
                  <a:ea typeface="Meiryo" panose="020B0604030504040204" pitchFamily="34" charset="-128"/>
                </a:rPr>
                <a:t>）⑤ユーザーへのアプローチの到達容易性（</a:t>
              </a:r>
              <a:r>
                <a:rPr lang="en-US" altLang="ja-JP" sz="1000" dirty="0">
                  <a:latin typeface="Meiryo" panose="020B0604030504040204" pitchFamily="34" charset="-128"/>
                  <a:ea typeface="Meiryo" panose="020B0604030504040204" pitchFamily="34" charset="-128"/>
                </a:rPr>
                <a:t>Reach</a:t>
              </a:r>
              <a:r>
                <a:rPr lang="ja-JP" altLang="en-US" sz="1000">
                  <a:latin typeface="Meiryo" panose="020B0604030504040204" pitchFamily="34" charset="-128"/>
                  <a:ea typeface="Meiryo" panose="020B0604030504040204" pitchFamily="34" charset="-128"/>
                </a:rPr>
                <a:t>）⑥アプローチする施策効果がデータとして測定可能か（</a:t>
              </a:r>
              <a:r>
                <a:rPr lang="en-US" altLang="ja-JP" sz="1000" dirty="0">
                  <a:latin typeface="Meiryo" panose="020B0604030504040204" pitchFamily="34" charset="-128"/>
                  <a:ea typeface="Meiryo" panose="020B0604030504040204" pitchFamily="34" charset="-128"/>
                </a:rPr>
                <a:t>Response</a:t>
              </a:r>
              <a:r>
                <a:rPr lang="ja-JP" altLang="en-US" sz="1000">
                  <a:latin typeface="Meiryo" panose="020B0604030504040204" pitchFamily="34" charset="-128"/>
                  <a:ea typeface="Meiryo" panose="020B0604030504040204" pitchFamily="34" charset="-128"/>
                </a:rPr>
                <a:t>）　</a:t>
              </a:r>
              <a:r>
                <a:rPr lang="en-US" altLang="ja-JP" sz="1000" dirty="0">
                  <a:latin typeface="Meiryo" panose="020B0604030504040204" pitchFamily="34" charset="-128"/>
                  <a:ea typeface="Meiryo" panose="020B0604030504040204" pitchFamily="34" charset="-128"/>
                </a:rPr>
                <a:t>※</a:t>
              </a:r>
              <a:r>
                <a:rPr lang="ja-JP" altLang="en-US" sz="1000">
                  <a:latin typeface="Meiryo" panose="020B0604030504040204" pitchFamily="34" charset="-128"/>
                  <a:ea typeface="Meiryo" panose="020B0604030504040204" pitchFamily="34" charset="-128"/>
                </a:rPr>
                <a:t>資本力がある場合、敢えて選定を行わないブランド戦略も検討される</a:t>
              </a:r>
              <a:endParaRPr kumimoji="1" lang="en-US" altLang="ja-JP" sz="1000" dirty="0">
                <a:latin typeface="Meiryo" panose="020B0604030504040204" pitchFamily="34" charset="-128"/>
                <a:ea typeface="Meiryo" panose="020B0604030504040204" pitchFamily="34" charset="-128"/>
              </a:endParaRPr>
            </a:p>
          </p:txBody>
        </p:sp>
        <p:sp>
          <p:nvSpPr>
            <p:cNvPr id="77" name="テキスト ボックス 76">
              <a:extLst>
                <a:ext uri="{FF2B5EF4-FFF2-40B4-BE49-F238E27FC236}">
                  <a16:creationId xmlns:a16="http://schemas.microsoft.com/office/drawing/2014/main" id="{A23142B0-FB8B-9B03-94AB-E0AEF3D7FBAF}"/>
                </a:ext>
              </a:extLst>
            </p:cNvPr>
            <p:cNvSpPr txBox="1"/>
            <p:nvPr/>
          </p:nvSpPr>
          <p:spPr>
            <a:xfrm>
              <a:off x="3986017" y="4403324"/>
              <a:ext cx="7463299" cy="1231106"/>
            </a:xfrm>
            <a:prstGeom prst="rect">
              <a:avLst/>
            </a:prstGeom>
            <a:noFill/>
          </p:spPr>
          <p:txBody>
            <a:bodyPr wrap="square" rtlCol="0">
              <a:spAutoFit/>
            </a:bodyPr>
            <a:lstStyle/>
            <a:p>
              <a:r>
                <a:rPr kumimoji="1" lang="ja-JP" altLang="en-US" sz="1600" b="1">
                  <a:latin typeface="Meiryo" panose="020B0604030504040204" pitchFamily="34" charset="-128"/>
                  <a:ea typeface="Meiryo" panose="020B0604030504040204" pitchFamily="34" charset="-128"/>
                </a:rPr>
                <a:t>狙う市場内での立ち位置の見極め</a:t>
              </a:r>
              <a:endParaRPr kumimoji="1" lang="en-US" altLang="ja-JP" sz="1600" b="1" dirty="0">
                <a:latin typeface="Meiryo" panose="020B0604030504040204" pitchFamily="34" charset="-128"/>
                <a:ea typeface="Meiryo" panose="020B0604030504040204" pitchFamily="34" charset="-128"/>
              </a:endParaRPr>
            </a:p>
            <a:p>
              <a:endParaRPr lang="en-US" altLang="ja-JP" sz="800" b="1" dirty="0">
                <a:latin typeface="Meiryo" panose="020B0604030504040204" pitchFamily="34" charset="-128"/>
                <a:ea typeface="Meiryo" panose="020B0604030504040204" pitchFamily="34" charset="-128"/>
              </a:endParaRPr>
            </a:p>
            <a:p>
              <a:r>
                <a:rPr lang="ja-JP" altLang="en-US" sz="1400">
                  <a:latin typeface="Meiryo" panose="020B0604030504040204" pitchFamily="34" charset="-128"/>
                  <a:ea typeface="Meiryo" panose="020B0604030504040204" pitchFamily="34" charset="-128"/>
                </a:rPr>
                <a:t>競合調査（直接触れる場合は一ユーザーとして体験してみる）：</a:t>
              </a:r>
              <a:endParaRPr lang="en-US" altLang="ja-JP" sz="1400" dirty="0">
                <a:latin typeface="Meiryo" panose="020B0604030504040204" pitchFamily="34" charset="-128"/>
                <a:ea typeface="Meiryo" panose="020B0604030504040204" pitchFamily="34" charset="-128"/>
              </a:endParaRPr>
            </a:p>
            <a:p>
              <a:r>
                <a:rPr lang="ja-JP" altLang="en-US" sz="1200">
                  <a:latin typeface="Meiryo" panose="020B0604030504040204" pitchFamily="34" charset="-128"/>
                  <a:ea typeface="Meiryo" panose="020B0604030504040204" pitchFamily="34" charset="-128"/>
                </a:rPr>
                <a:t>ターゲティングにより狙う市場を決定したら、競合他社を調査することで、他社との関係性（価格・機能・品質・訴求方法など）から、自社の立ち位置を見極める。どうすれば自社サービスや商品に関心をもってもらえるか差別化ポイントや優位性を見つける。</a:t>
              </a:r>
              <a:endParaRPr kumimoji="1" lang="en-US" altLang="ja-JP" sz="1200" dirty="0">
                <a:latin typeface="Meiryo" panose="020B0604030504040204" pitchFamily="34" charset="-128"/>
                <a:ea typeface="Meiryo" panose="020B0604030504040204" pitchFamily="34" charset="-128"/>
              </a:endParaRPr>
            </a:p>
          </p:txBody>
        </p:sp>
        <p:cxnSp>
          <p:nvCxnSpPr>
            <p:cNvPr id="78" name="直線矢印コネクタ 77">
              <a:extLst>
                <a:ext uri="{FF2B5EF4-FFF2-40B4-BE49-F238E27FC236}">
                  <a16:creationId xmlns:a16="http://schemas.microsoft.com/office/drawing/2014/main" id="{BC8A042A-DAE1-8FD0-9C1B-056B0AA0132F}"/>
                </a:ext>
              </a:extLst>
            </p:cNvPr>
            <p:cNvCxnSpPr>
              <a:cxnSpLocks/>
            </p:cNvCxnSpPr>
            <p:nvPr/>
          </p:nvCxnSpPr>
          <p:spPr>
            <a:xfrm flipV="1">
              <a:off x="3894577" y="1340938"/>
              <a:ext cx="0" cy="4142604"/>
            </a:xfrm>
            <a:prstGeom prst="straightConnector1">
              <a:avLst/>
            </a:prstGeom>
            <a:ln>
              <a:solidFill>
                <a:schemeClr val="accent2"/>
              </a:solidFill>
              <a:prstDash val="solid"/>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05244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957B5071-8544-B0B0-E2DC-9B186B605087}"/>
              </a:ext>
            </a:extLst>
          </p:cNvPr>
          <p:cNvSpPr txBox="1"/>
          <p:nvPr/>
        </p:nvSpPr>
        <p:spPr>
          <a:xfrm>
            <a:off x="724394" y="308759"/>
            <a:ext cx="7322326" cy="523220"/>
          </a:xfrm>
          <a:prstGeom prst="rect">
            <a:avLst/>
          </a:prstGeom>
          <a:noFill/>
        </p:spPr>
        <p:txBody>
          <a:bodyPr wrap="square" rtlCol="0">
            <a:spAutoFit/>
          </a:bodyPr>
          <a:lstStyle/>
          <a:p>
            <a:r>
              <a:rPr kumimoji="1" lang="en-US" altLang="ja-JP" sz="2800" dirty="0">
                <a:solidFill>
                  <a:schemeClr val="tx2"/>
                </a:solidFill>
                <a:latin typeface="Meiryo" panose="020B0604030504040204" pitchFamily="34" charset="-128"/>
                <a:ea typeface="Meiryo" panose="020B0604030504040204" pitchFamily="34" charset="-128"/>
              </a:rPr>
              <a:t>STP</a:t>
            </a:r>
            <a:r>
              <a:rPr kumimoji="1" lang="ja-JP" altLang="en-US" sz="2800">
                <a:solidFill>
                  <a:schemeClr val="tx2"/>
                </a:solidFill>
                <a:latin typeface="Meiryo" panose="020B0604030504040204" pitchFamily="34" charset="-128"/>
                <a:ea typeface="Meiryo" panose="020B0604030504040204" pitchFamily="34" charset="-128"/>
              </a:rPr>
              <a:t>分析（ポジショニングマップ</a:t>
            </a:r>
            <a:r>
              <a:rPr lang="ja-JP" altLang="en-US" sz="2800">
                <a:solidFill>
                  <a:schemeClr val="tx2"/>
                </a:solidFill>
                <a:latin typeface="Meiryo" panose="020B0604030504040204" pitchFamily="34" charset="-128"/>
                <a:ea typeface="Meiryo" panose="020B0604030504040204" pitchFamily="34" charset="-128"/>
              </a:rPr>
              <a:t>）</a:t>
            </a:r>
            <a:endParaRPr kumimoji="1" lang="ja-JP" altLang="en-US" sz="2800">
              <a:solidFill>
                <a:schemeClr val="tx2"/>
              </a:solidFill>
              <a:latin typeface="Meiryo" panose="020B0604030504040204" pitchFamily="34" charset="-128"/>
              <a:ea typeface="Meiryo" panose="020B0604030504040204" pitchFamily="34" charset="-128"/>
            </a:endParaRPr>
          </a:p>
        </p:txBody>
      </p:sp>
      <p:cxnSp>
        <p:nvCxnSpPr>
          <p:cNvPr id="7" name="直線コネクタ 6">
            <a:extLst>
              <a:ext uri="{FF2B5EF4-FFF2-40B4-BE49-F238E27FC236}">
                <a16:creationId xmlns:a16="http://schemas.microsoft.com/office/drawing/2014/main" id="{B7809F99-D7B9-15FB-BF9E-92354623C17B}"/>
              </a:ext>
            </a:extLst>
          </p:cNvPr>
          <p:cNvCxnSpPr>
            <a:cxnSpLocks/>
          </p:cNvCxnSpPr>
          <p:nvPr/>
        </p:nvCxnSpPr>
        <p:spPr>
          <a:xfrm>
            <a:off x="1532238" y="3429000"/>
            <a:ext cx="3299254" cy="0"/>
          </a:xfrm>
          <a:prstGeom prst="line">
            <a:avLst/>
          </a:prstGeom>
          <a:ln w="28575">
            <a:solidFill>
              <a:schemeClr val="tx2"/>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FB5B49A6-E7A8-9A4E-5032-0666B5E80A04}"/>
              </a:ext>
            </a:extLst>
          </p:cNvPr>
          <p:cNvCxnSpPr>
            <a:cxnSpLocks/>
          </p:cNvCxnSpPr>
          <p:nvPr/>
        </p:nvCxnSpPr>
        <p:spPr>
          <a:xfrm flipV="1">
            <a:off x="3181865" y="1779373"/>
            <a:ext cx="0" cy="3249827"/>
          </a:xfrm>
          <a:prstGeom prst="line">
            <a:avLst/>
          </a:prstGeom>
          <a:ln w="28575">
            <a:solidFill>
              <a:schemeClr val="tx2"/>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37" name="グループ化 36">
            <a:extLst>
              <a:ext uri="{FF2B5EF4-FFF2-40B4-BE49-F238E27FC236}">
                <a16:creationId xmlns:a16="http://schemas.microsoft.com/office/drawing/2014/main" id="{7CF5B9B3-4653-9BB8-6164-13F6B28155CD}"/>
              </a:ext>
            </a:extLst>
          </p:cNvPr>
          <p:cNvGrpSpPr/>
          <p:nvPr/>
        </p:nvGrpSpPr>
        <p:grpSpPr>
          <a:xfrm>
            <a:off x="6314303" y="1263992"/>
            <a:ext cx="4592223" cy="4350885"/>
            <a:chOff x="6314303" y="1263992"/>
            <a:chExt cx="4592223" cy="4350885"/>
          </a:xfrm>
        </p:grpSpPr>
        <p:sp>
          <p:nvSpPr>
            <p:cNvPr id="28" name="テキスト ボックス 27">
              <a:extLst>
                <a:ext uri="{FF2B5EF4-FFF2-40B4-BE49-F238E27FC236}">
                  <a16:creationId xmlns:a16="http://schemas.microsoft.com/office/drawing/2014/main" id="{CA8FDDB3-1402-0400-FE8E-F3EF928E5176}"/>
                </a:ext>
              </a:extLst>
            </p:cNvPr>
            <p:cNvSpPr txBox="1"/>
            <p:nvPr/>
          </p:nvSpPr>
          <p:spPr>
            <a:xfrm>
              <a:off x="6760055" y="1263992"/>
              <a:ext cx="4146471" cy="3531736"/>
            </a:xfrm>
            <a:prstGeom prst="rect">
              <a:avLst/>
            </a:prstGeom>
            <a:noFill/>
          </p:spPr>
          <p:txBody>
            <a:bodyPr wrap="square" rtlCol="0">
              <a:spAutoFit/>
            </a:bodyPr>
            <a:lstStyle/>
            <a:p>
              <a:pPr>
                <a:lnSpc>
                  <a:spcPct val="150000"/>
                </a:lnSpc>
              </a:pPr>
              <a:r>
                <a:rPr kumimoji="1" lang="ja-JP" altLang="en-US" sz="1600" b="1">
                  <a:latin typeface="Meiryo" panose="020B0604030504040204" pitchFamily="34" charset="-128"/>
                  <a:ea typeface="Meiryo" panose="020B0604030504040204" pitchFamily="34" charset="-128"/>
                </a:rPr>
                <a:t>ポジショニングマップ作成時の注意事項</a:t>
              </a:r>
              <a:endParaRPr kumimoji="1" lang="en-US" altLang="ja-JP" sz="1600" b="1" dirty="0">
                <a:latin typeface="Meiryo" panose="020B0604030504040204" pitchFamily="34" charset="-128"/>
                <a:ea typeface="Meiryo" panose="020B0604030504040204" pitchFamily="34" charset="-128"/>
              </a:endParaRPr>
            </a:p>
            <a:p>
              <a:pPr>
                <a:lnSpc>
                  <a:spcPct val="150000"/>
                </a:lnSpc>
              </a:pPr>
              <a:endParaRPr lang="en-US" altLang="ja-JP" sz="800" b="1" dirty="0">
                <a:latin typeface="Meiryo" panose="020B0604030504040204" pitchFamily="34" charset="-128"/>
                <a:ea typeface="Meiryo" panose="020B0604030504040204" pitchFamily="34" charset="-128"/>
              </a:endParaRPr>
            </a:p>
            <a:p>
              <a:pPr>
                <a:lnSpc>
                  <a:spcPct val="150000"/>
                </a:lnSpc>
              </a:pPr>
              <a:r>
                <a:rPr lang="en-US" altLang="ja-JP" sz="1400" b="1" dirty="0">
                  <a:latin typeface="Meiryo" panose="020B0604030504040204" pitchFamily="34" charset="-128"/>
                  <a:ea typeface="Meiryo" panose="020B0604030504040204" pitchFamily="34" charset="-128"/>
                </a:rPr>
                <a:t>❶</a:t>
              </a:r>
              <a:r>
                <a:rPr lang="ja-JP" altLang="en-US" sz="1400" b="1">
                  <a:latin typeface="Meiryo" panose="020B0604030504040204" pitchFamily="34" charset="-128"/>
                  <a:ea typeface="Meiryo" panose="020B0604030504040204" pitchFamily="34" charset="-128"/>
                </a:rPr>
                <a:t>縦軸と横軸の相関関係を低くする</a:t>
              </a:r>
              <a:endParaRPr lang="en-US" altLang="ja-JP" sz="1400" b="1" dirty="0">
                <a:latin typeface="Meiryo" panose="020B0604030504040204" pitchFamily="34" charset="-128"/>
                <a:ea typeface="Meiryo" panose="020B0604030504040204" pitchFamily="34" charset="-128"/>
              </a:endParaRPr>
            </a:p>
            <a:p>
              <a:pPr>
                <a:lnSpc>
                  <a:spcPct val="150000"/>
                </a:lnSpc>
              </a:pPr>
              <a:r>
                <a:rPr lang="ja-JP" altLang="en-US" sz="1200">
                  <a:latin typeface="Meiryo" panose="020B0604030504040204" pitchFamily="34" charset="-128"/>
                  <a:ea typeface="Meiryo" panose="020B0604030504040204" pitchFamily="34" charset="-128"/>
                </a:rPr>
                <a:t>例えば縦軸「多機能・単機能」、横軸「低価格・高価格」だった場合、「多機能なら高価、単機能なら低価格」のような傾向がでるだけとなってしまうため気をつけること</a:t>
              </a:r>
              <a:endParaRPr lang="en-US" altLang="ja-JP" sz="1200" dirty="0">
                <a:latin typeface="Meiryo" panose="020B0604030504040204" pitchFamily="34" charset="-128"/>
                <a:ea typeface="Meiryo" panose="020B0604030504040204" pitchFamily="34" charset="-128"/>
              </a:endParaRPr>
            </a:p>
            <a:p>
              <a:pPr>
                <a:lnSpc>
                  <a:spcPct val="150000"/>
                </a:lnSpc>
              </a:pPr>
              <a:endParaRPr lang="en-US" altLang="ja-JP" sz="1400" dirty="0">
                <a:latin typeface="Meiryo" panose="020B0604030504040204" pitchFamily="34" charset="-128"/>
                <a:ea typeface="Meiryo" panose="020B0604030504040204" pitchFamily="34" charset="-128"/>
              </a:endParaRPr>
            </a:p>
            <a:p>
              <a:pPr>
                <a:lnSpc>
                  <a:spcPct val="150000"/>
                </a:lnSpc>
              </a:pPr>
              <a:r>
                <a:rPr lang="en-US" altLang="ja-JP" sz="1400" b="1" dirty="0">
                  <a:latin typeface="Meiryo" panose="020B0604030504040204" pitchFamily="34" charset="-128"/>
                  <a:ea typeface="Meiryo" panose="020B0604030504040204" pitchFamily="34" charset="-128"/>
                </a:rPr>
                <a:t>❷</a:t>
              </a:r>
              <a:r>
                <a:rPr lang="ja-JP" altLang="en-US" sz="1400" b="1">
                  <a:latin typeface="Meiryo" panose="020B0604030504040204" pitchFamily="34" charset="-128"/>
                  <a:ea typeface="Meiryo" panose="020B0604030504040204" pitchFamily="34" charset="-128"/>
                </a:rPr>
                <a:t>軸は左右・上下対称にする</a:t>
              </a:r>
              <a:endParaRPr lang="en-US" altLang="ja-JP" sz="1400" b="1" dirty="0">
                <a:latin typeface="Meiryo" panose="020B0604030504040204" pitchFamily="34" charset="-128"/>
                <a:ea typeface="Meiryo" panose="020B0604030504040204" pitchFamily="34" charset="-128"/>
              </a:endParaRPr>
            </a:p>
            <a:p>
              <a:pPr>
                <a:lnSpc>
                  <a:spcPct val="150000"/>
                </a:lnSpc>
              </a:pPr>
              <a:r>
                <a:rPr lang="ja-JP" altLang="en-US" sz="1200">
                  <a:latin typeface="Meiryo" panose="020B0604030504040204" pitchFamily="34" charset="-128"/>
                  <a:ea typeface="Meiryo" panose="020B0604030504040204" pitchFamily="34" charset="-128"/>
                </a:rPr>
                <a:t>例えば「ハイスペック・ロウスペック」では位置付けが対称にならず分類の意味がない。「多機能（汎用）・単機能（特化）」など、必ず左右または上下が対称となるような要素を設定するようにすること</a:t>
              </a:r>
              <a:endParaRPr lang="en-US" altLang="ja-JP" sz="1200" dirty="0">
                <a:latin typeface="Meiryo" panose="020B0604030504040204" pitchFamily="34" charset="-128"/>
                <a:ea typeface="Meiryo" panose="020B0604030504040204" pitchFamily="34" charset="-128"/>
              </a:endParaRPr>
            </a:p>
          </p:txBody>
        </p:sp>
        <p:sp>
          <p:nvSpPr>
            <p:cNvPr id="29" name="角丸四角形 28">
              <a:extLst>
                <a:ext uri="{FF2B5EF4-FFF2-40B4-BE49-F238E27FC236}">
                  <a16:creationId xmlns:a16="http://schemas.microsoft.com/office/drawing/2014/main" id="{ECCCAB40-ED6C-1AD3-45AA-86A6DA8F822F}"/>
                </a:ext>
              </a:extLst>
            </p:cNvPr>
            <p:cNvSpPr/>
            <p:nvPr/>
          </p:nvSpPr>
          <p:spPr>
            <a:xfrm>
              <a:off x="6804083" y="4897158"/>
              <a:ext cx="4102443" cy="717719"/>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a:latin typeface="Meiryo" panose="020B0604030504040204" pitchFamily="34" charset="-128"/>
                  <a:ea typeface="Meiryo" panose="020B0604030504040204" pitchFamily="34" charset="-128"/>
                </a:rPr>
                <a:t>ターゲットにした市場・ユーザーが求める要因と競合との位置関係を軸にポジションを決める</a:t>
              </a:r>
            </a:p>
          </p:txBody>
        </p:sp>
        <p:sp>
          <p:nvSpPr>
            <p:cNvPr id="32" name="左中かっこ 31">
              <a:extLst>
                <a:ext uri="{FF2B5EF4-FFF2-40B4-BE49-F238E27FC236}">
                  <a16:creationId xmlns:a16="http://schemas.microsoft.com/office/drawing/2014/main" id="{B49A67D6-CE23-07C8-8D5B-4D5C2EF5748C}"/>
                </a:ext>
              </a:extLst>
            </p:cNvPr>
            <p:cNvSpPr/>
            <p:nvPr/>
          </p:nvSpPr>
          <p:spPr>
            <a:xfrm>
              <a:off x="6314303" y="1263992"/>
              <a:ext cx="259492" cy="4350885"/>
            </a:xfrm>
            <a:prstGeom prst="leftBrace">
              <a:avLst/>
            </a:prstGeom>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
        <p:nvSpPr>
          <p:cNvPr id="41" name="角丸四角形 40">
            <a:extLst>
              <a:ext uri="{FF2B5EF4-FFF2-40B4-BE49-F238E27FC236}">
                <a16:creationId xmlns:a16="http://schemas.microsoft.com/office/drawing/2014/main" id="{D8CD735A-4023-EFCF-F384-826DF5D1FFCF}"/>
              </a:ext>
            </a:extLst>
          </p:cNvPr>
          <p:cNvSpPr/>
          <p:nvPr/>
        </p:nvSpPr>
        <p:spPr>
          <a:xfrm>
            <a:off x="164034" y="3285352"/>
            <a:ext cx="1272746" cy="287295"/>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a:latin typeface="Meiryo" panose="020B0604030504040204" pitchFamily="34" charset="-128"/>
                <a:ea typeface="Meiryo" panose="020B0604030504040204" pitchFamily="34" charset="-128"/>
              </a:rPr>
              <a:t>例：デザイン重視</a:t>
            </a:r>
          </a:p>
        </p:txBody>
      </p:sp>
      <p:sp>
        <p:nvSpPr>
          <p:cNvPr id="44" name="角丸四角形 43">
            <a:extLst>
              <a:ext uri="{FF2B5EF4-FFF2-40B4-BE49-F238E27FC236}">
                <a16:creationId xmlns:a16="http://schemas.microsoft.com/office/drawing/2014/main" id="{51533C80-4301-2FA3-0746-F598C6EC9967}"/>
              </a:ext>
            </a:extLst>
          </p:cNvPr>
          <p:cNvSpPr/>
          <p:nvPr/>
        </p:nvSpPr>
        <p:spPr>
          <a:xfrm>
            <a:off x="2545492" y="5112369"/>
            <a:ext cx="1272746" cy="287295"/>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a:latin typeface="Meiryo" panose="020B0604030504040204" pitchFamily="34" charset="-128"/>
                <a:ea typeface="Meiryo" panose="020B0604030504040204" pitchFamily="34" charset="-128"/>
              </a:rPr>
              <a:t>例：</a:t>
            </a:r>
            <a:r>
              <a:rPr kumimoji="1" lang="en-US" altLang="ja-JP" sz="1000" dirty="0">
                <a:latin typeface="Meiryo" panose="020B0604030504040204" pitchFamily="34" charset="-128"/>
                <a:ea typeface="Meiryo" panose="020B0604030504040204" pitchFamily="34" charset="-128"/>
              </a:rPr>
              <a:t>SMB</a:t>
            </a:r>
            <a:r>
              <a:rPr kumimoji="1" lang="ja-JP" altLang="en-US" sz="1000">
                <a:latin typeface="Meiryo" panose="020B0604030504040204" pitchFamily="34" charset="-128"/>
                <a:ea typeface="Meiryo" panose="020B0604030504040204" pitchFamily="34" charset="-128"/>
              </a:rPr>
              <a:t>向け</a:t>
            </a:r>
          </a:p>
        </p:txBody>
      </p:sp>
      <p:sp>
        <p:nvSpPr>
          <p:cNvPr id="48" name="角丸四角形 47">
            <a:extLst>
              <a:ext uri="{FF2B5EF4-FFF2-40B4-BE49-F238E27FC236}">
                <a16:creationId xmlns:a16="http://schemas.microsoft.com/office/drawing/2014/main" id="{2D363438-CDD6-6F6D-E0AA-65B31264227E}"/>
              </a:ext>
            </a:extLst>
          </p:cNvPr>
          <p:cNvSpPr/>
          <p:nvPr/>
        </p:nvSpPr>
        <p:spPr>
          <a:xfrm>
            <a:off x="4946099" y="3285352"/>
            <a:ext cx="1272746" cy="287295"/>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a:latin typeface="Meiryo" panose="020B0604030504040204" pitchFamily="34" charset="-128"/>
                <a:ea typeface="Meiryo" panose="020B0604030504040204" pitchFamily="34" charset="-128"/>
              </a:rPr>
              <a:t>例：機能重視</a:t>
            </a:r>
          </a:p>
        </p:txBody>
      </p:sp>
      <p:sp>
        <p:nvSpPr>
          <p:cNvPr id="52" name="角丸四角形 51">
            <a:extLst>
              <a:ext uri="{FF2B5EF4-FFF2-40B4-BE49-F238E27FC236}">
                <a16:creationId xmlns:a16="http://schemas.microsoft.com/office/drawing/2014/main" id="{59B0D13A-C6B7-0CB4-39FC-80ADDAB648CE}"/>
              </a:ext>
            </a:extLst>
          </p:cNvPr>
          <p:cNvSpPr/>
          <p:nvPr/>
        </p:nvSpPr>
        <p:spPr>
          <a:xfrm>
            <a:off x="2545492" y="1430055"/>
            <a:ext cx="1272746" cy="287295"/>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a:latin typeface="Meiryo" panose="020B0604030504040204" pitchFamily="34" charset="-128"/>
                <a:ea typeface="Meiryo" panose="020B0604030504040204" pitchFamily="34" charset="-128"/>
              </a:rPr>
              <a:t>例：大企業向け</a:t>
            </a:r>
          </a:p>
        </p:txBody>
      </p:sp>
    </p:spTree>
    <p:extLst>
      <p:ext uri="{BB962C8B-B14F-4D97-AF65-F5344CB8AC3E}">
        <p14:creationId xmlns:p14="http://schemas.microsoft.com/office/powerpoint/2010/main" val="92369342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3668</TotalTime>
  <Words>502</Words>
  <Application>Microsoft Macintosh PowerPoint</Application>
  <PresentationFormat>ワイド画面</PresentationFormat>
  <Paragraphs>35</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vt:lpstr>
      <vt:lpstr>游ゴシック</vt:lpstr>
      <vt:lpstr>游ゴシック Light</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遠藤 明豊</dc:creator>
  <cp:lastModifiedBy>遠藤 明豊</cp:lastModifiedBy>
  <cp:revision>30</cp:revision>
  <dcterms:created xsi:type="dcterms:W3CDTF">2022-07-17T04:41:31Z</dcterms:created>
  <dcterms:modified xsi:type="dcterms:W3CDTF">2022-08-08T03:08:26Z</dcterms:modified>
</cp:coreProperties>
</file>