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50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29"/>
  </p:normalViewPr>
  <p:slideViewPr>
    <p:cSldViewPr snapToGrid="0" snapToObjects="1">
      <p:cViewPr varScale="1">
        <p:scale>
          <a:sx n="95" d="100"/>
          <a:sy n="95" d="100"/>
        </p:scale>
        <p:origin x="200"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descr="ロゴ&#10;&#10;自動的に生成された説明">
            <a:extLst>
              <a:ext uri="{FF2B5EF4-FFF2-40B4-BE49-F238E27FC236}">
                <a16:creationId xmlns:a16="http://schemas.microsoft.com/office/drawing/2014/main" id="{2248C6CD-EFC7-9DB2-9106-EDC5699163B4}"/>
              </a:ext>
            </a:extLst>
          </p:cNvPr>
          <p:cNvPicPr>
            <a:picLocks noChangeAspect="1"/>
          </p:cNvPicPr>
          <p:nvPr userDrawn="1"/>
        </p:nvPicPr>
        <p:blipFill>
          <a:blip r:embed="rId2"/>
          <a:stretch>
            <a:fillRect/>
          </a:stretch>
        </p:blipFill>
        <p:spPr>
          <a:xfrm>
            <a:off x="9964738" y="263526"/>
            <a:ext cx="1905000" cy="762000"/>
          </a:xfrm>
          <a:prstGeom prst="rect">
            <a:avLst/>
          </a:prstGeom>
        </p:spPr>
      </p:pic>
      <p:sp>
        <p:nvSpPr>
          <p:cNvPr id="8" name="正方形/長方形 7">
            <a:extLst>
              <a:ext uri="{FF2B5EF4-FFF2-40B4-BE49-F238E27FC236}">
                <a16:creationId xmlns:a16="http://schemas.microsoft.com/office/drawing/2014/main" id="{7BC4EC5C-B2BD-156B-F645-BD0BDC93E0AA}"/>
              </a:ext>
            </a:extLst>
          </p:cNvPr>
          <p:cNvSpPr/>
          <p:nvPr userDrawn="1"/>
        </p:nvSpPr>
        <p:spPr>
          <a:xfrm>
            <a:off x="-18288" y="6388100"/>
            <a:ext cx="12222163" cy="481775"/>
          </a:xfrm>
          <a:prstGeom prst="rect">
            <a:avLst/>
          </a:prstGeom>
          <a:solidFill>
            <a:srgbClr val="1A506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11D8B4B-A0BC-590C-B355-40E044C9C611}"/>
              </a:ext>
            </a:extLst>
          </p:cNvPr>
          <p:cNvSpPr txBox="1"/>
          <p:nvPr userDrawn="1"/>
        </p:nvSpPr>
        <p:spPr>
          <a:xfrm>
            <a:off x="1637475" y="6450775"/>
            <a:ext cx="7785925" cy="369332"/>
          </a:xfrm>
          <a:prstGeom prst="rect">
            <a:avLst/>
          </a:prstGeom>
          <a:noFill/>
        </p:spPr>
        <p:txBody>
          <a:bodyPr wrap="square" rtlCol="0">
            <a:spAutoFit/>
          </a:bodyPr>
          <a:lstStyle/>
          <a:p>
            <a:r>
              <a:rPr lang="en" altLang="ja-JP" sz="900" dirty="0">
                <a:solidFill>
                  <a:schemeClr val="bg1"/>
                </a:solidFill>
                <a:latin typeface="Meiryo" panose="020B0604030504040204" pitchFamily="34" charset="-128"/>
                <a:ea typeface="Meiryo" panose="020B0604030504040204" pitchFamily="34" charset="-128"/>
              </a:rPr>
              <a:t>『POWER POINT garage』</a:t>
            </a:r>
            <a:r>
              <a:rPr lang="ja-JP" altLang="en-US" sz="900">
                <a:solidFill>
                  <a:schemeClr val="bg1"/>
                </a:solidFill>
                <a:latin typeface="Meiryo" panose="020B0604030504040204" pitchFamily="34" charset="-128"/>
                <a:ea typeface="Meiryo" panose="020B0604030504040204" pitchFamily="34" charset="-128"/>
              </a:rPr>
              <a:t>に掲載している素材自体を再配布の目的として利用することは無料、有料を問わず禁止します。</a:t>
            </a:r>
          </a:p>
          <a:p>
            <a:r>
              <a:rPr lang="ja-JP" altLang="en-US" sz="900">
                <a:solidFill>
                  <a:schemeClr val="bg1"/>
                </a:solidFill>
                <a:latin typeface="Meiryo" panose="020B0604030504040204" pitchFamily="34" charset="-128"/>
                <a:ea typeface="Meiryo" panose="020B0604030504040204" pitchFamily="34" charset="-128"/>
              </a:rPr>
              <a:t>また、素材販売サイトなどで素材そのものや改変した素材を販売する事は禁止です。素材への直リンクはサーバーを圧迫するのでお控えください。</a:t>
            </a:r>
          </a:p>
        </p:txBody>
      </p:sp>
      <p:sp>
        <p:nvSpPr>
          <p:cNvPr id="10" name="テキスト ボックス 9">
            <a:extLst>
              <a:ext uri="{FF2B5EF4-FFF2-40B4-BE49-F238E27FC236}">
                <a16:creationId xmlns:a16="http://schemas.microsoft.com/office/drawing/2014/main" id="{560D10F1-5A96-1AE4-25DD-0D017EFD9989}"/>
              </a:ext>
            </a:extLst>
          </p:cNvPr>
          <p:cNvSpPr txBox="1"/>
          <p:nvPr userDrawn="1"/>
        </p:nvSpPr>
        <p:spPr>
          <a:xfrm>
            <a:off x="216725" y="6488668"/>
            <a:ext cx="1727200" cy="369332"/>
          </a:xfrm>
          <a:prstGeom prst="rect">
            <a:avLst/>
          </a:prstGeom>
          <a:noFill/>
        </p:spPr>
        <p:txBody>
          <a:bodyPr wrap="square" rtlCol="0">
            <a:spAutoFit/>
          </a:bodyPr>
          <a:lstStyle/>
          <a:p>
            <a:r>
              <a:rPr kumimoji="1" lang="en-US" altLang="ja-JP" b="1" dirty="0">
                <a:solidFill>
                  <a:schemeClr val="bg1"/>
                </a:solidFill>
                <a:latin typeface="Meiryo" panose="020B0604030504040204" pitchFamily="34" charset="-128"/>
                <a:ea typeface="Meiryo" panose="020B0604030504040204" pitchFamily="34" charset="-128"/>
              </a:rPr>
              <a:t>Read ME !</a:t>
            </a:r>
            <a:endParaRPr kumimoji="1" lang="ja-JP" altLang="en-US" b="1">
              <a:solidFill>
                <a:schemeClr val="bg1"/>
              </a:solidFill>
              <a:latin typeface="Meiryo" panose="020B0604030504040204" pitchFamily="34" charset="-128"/>
              <a:ea typeface="Meiryo" panose="020B0604030504040204" pitchFamily="34" charset="-128"/>
            </a:endParaRPr>
          </a:p>
        </p:txBody>
      </p:sp>
      <p:cxnSp>
        <p:nvCxnSpPr>
          <p:cNvPr id="11" name="直線コネクタ 10">
            <a:extLst>
              <a:ext uri="{FF2B5EF4-FFF2-40B4-BE49-F238E27FC236}">
                <a16:creationId xmlns:a16="http://schemas.microsoft.com/office/drawing/2014/main" id="{F037C0F8-E585-2EAE-B814-E999C957CF51}"/>
              </a:ext>
            </a:extLst>
          </p:cNvPr>
          <p:cNvCxnSpPr>
            <a:cxnSpLocks/>
          </p:cNvCxnSpPr>
          <p:nvPr userDrawn="1"/>
        </p:nvCxnSpPr>
        <p:spPr>
          <a:xfrm flipH="1">
            <a:off x="216725" y="1025526"/>
            <a:ext cx="9409875" cy="0"/>
          </a:xfrm>
          <a:prstGeom prst="line">
            <a:avLst/>
          </a:prstGeom>
          <a:ln>
            <a:solidFill>
              <a:srgbClr val="1A506B"/>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8426EEC6-38B9-4AED-34B0-322166408E1C}"/>
              </a:ext>
            </a:extLst>
          </p:cNvPr>
          <p:cNvSpPr txBox="1"/>
          <p:nvPr userDrawn="1"/>
        </p:nvSpPr>
        <p:spPr>
          <a:xfrm>
            <a:off x="8788400" y="6552499"/>
            <a:ext cx="2946400" cy="215444"/>
          </a:xfrm>
          <a:prstGeom prst="rect">
            <a:avLst/>
          </a:prstGeom>
          <a:noFill/>
        </p:spPr>
        <p:txBody>
          <a:bodyPr wrap="square" rtlCol="0">
            <a:spAutoFit/>
          </a:bodyPr>
          <a:lstStyle/>
          <a:p>
            <a:pPr algn="ctr"/>
            <a:r>
              <a:rPr kumimoji="1" lang="en-US" altLang="ja-JP" sz="800" dirty="0">
                <a:solidFill>
                  <a:schemeClr val="bg1"/>
                </a:solidFill>
                <a:latin typeface="Meiryo" panose="020B0604030504040204" pitchFamily="34" charset="-128"/>
                <a:ea typeface="Meiryo" panose="020B0604030504040204" pitchFamily="34" charset="-128"/>
              </a:rPr>
              <a:t>© POWER POINT garage</a:t>
            </a:r>
            <a:endParaRPr kumimoji="1" lang="ja-JP" altLang="en-US" sz="800">
              <a:solidFill>
                <a:schemeClr val="bg1"/>
              </a:solidFill>
              <a:latin typeface="Meiryo" panose="020B0604030504040204" pitchFamily="34" charset="-128"/>
              <a:ea typeface="Meiryo" panose="020B0604030504040204" pitchFamily="34" charset="-128"/>
            </a:endParaRPr>
          </a:p>
        </p:txBody>
      </p:sp>
      <p:cxnSp>
        <p:nvCxnSpPr>
          <p:cNvPr id="13" name="直線コネクタ 12">
            <a:extLst>
              <a:ext uri="{FF2B5EF4-FFF2-40B4-BE49-F238E27FC236}">
                <a16:creationId xmlns:a16="http://schemas.microsoft.com/office/drawing/2014/main" id="{A9774DDB-C3DB-E90E-766B-6899BEC230F1}"/>
              </a:ext>
            </a:extLst>
          </p:cNvPr>
          <p:cNvCxnSpPr/>
          <p:nvPr userDrawn="1"/>
        </p:nvCxnSpPr>
        <p:spPr>
          <a:xfrm>
            <a:off x="1637475" y="6475968"/>
            <a:ext cx="0" cy="3314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D9F7172-47FE-5025-5D55-58740957F876}"/>
              </a:ext>
            </a:extLst>
          </p:cNvPr>
          <p:cNvSpPr/>
          <p:nvPr userDrawn="1"/>
        </p:nvSpPr>
        <p:spPr>
          <a:xfrm>
            <a:off x="344384" y="201882"/>
            <a:ext cx="201880" cy="61822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15A70A6A-2139-60DC-71CF-28148D603481}"/>
              </a:ext>
            </a:extLst>
          </p:cNvPr>
          <p:cNvSpPr/>
          <p:nvPr userDrawn="1"/>
        </p:nvSpPr>
        <p:spPr>
          <a:xfrm>
            <a:off x="213756" y="201882"/>
            <a:ext cx="201880" cy="618222"/>
          </a:xfrm>
          <a:prstGeom prst="rect">
            <a:avLst/>
          </a:prstGeom>
          <a:solidFill>
            <a:srgbClr val="1A50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B3AB25BA-EFAB-DC7B-CE42-9B0092DE5468}"/>
              </a:ext>
            </a:extLst>
          </p:cNvPr>
          <p:cNvGrpSpPr/>
          <p:nvPr userDrawn="1"/>
        </p:nvGrpSpPr>
        <p:grpSpPr>
          <a:xfrm>
            <a:off x="240196" y="5757864"/>
            <a:ext cx="11832742" cy="490269"/>
            <a:chOff x="240196" y="5757864"/>
            <a:chExt cx="11832742" cy="490269"/>
          </a:xfrm>
        </p:grpSpPr>
        <p:sp>
          <p:nvSpPr>
            <p:cNvPr id="5" name="テキスト ボックス 4">
              <a:extLst>
                <a:ext uri="{FF2B5EF4-FFF2-40B4-BE49-F238E27FC236}">
                  <a16:creationId xmlns:a16="http://schemas.microsoft.com/office/drawing/2014/main" id="{38F229A1-B2D7-298F-3EFF-76640581633C}"/>
                </a:ext>
              </a:extLst>
            </p:cNvPr>
            <p:cNvSpPr txBox="1"/>
            <p:nvPr/>
          </p:nvSpPr>
          <p:spPr>
            <a:xfrm>
              <a:off x="240196" y="5971134"/>
              <a:ext cx="11832742" cy="276999"/>
            </a:xfrm>
            <a:prstGeom prst="rect">
              <a:avLst/>
            </a:prstGeom>
            <a:noFill/>
          </p:spPr>
          <p:txBody>
            <a:bodyPr wrap="square" rtlCol="0">
              <a:spAutoFit/>
            </a:bodyPr>
            <a:lstStyle/>
            <a:p>
              <a:pPr algn="ctr"/>
              <a:r>
                <a:rPr kumimoji="1" lang="ja-JP" altLang="en-US" sz="1200">
                  <a:solidFill>
                    <a:schemeClr val="tx2"/>
                  </a:solidFill>
                  <a:latin typeface="Meiryo" panose="020B0604030504040204" pitchFamily="34" charset="-128"/>
                  <a:ea typeface="Meiryo" panose="020B0604030504040204" pitchFamily="34" charset="-128"/>
                </a:rPr>
                <a:t>企画・提案書作成のほか、マーケティング・ブランド・</a:t>
              </a:r>
              <a:r>
                <a:rPr kumimoji="1" lang="en-US" altLang="ja-JP" sz="1200" dirty="0">
                  <a:solidFill>
                    <a:schemeClr val="tx2"/>
                  </a:solidFill>
                  <a:latin typeface="Meiryo" panose="020B0604030504040204" pitchFamily="34" charset="-128"/>
                  <a:ea typeface="Meiryo" panose="020B0604030504040204" pitchFamily="34" charset="-128"/>
                </a:rPr>
                <a:t>PR</a:t>
              </a:r>
              <a:r>
                <a:rPr kumimoji="1" lang="ja-JP" altLang="en-US" sz="1200">
                  <a:solidFill>
                    <a:schemeClr val="tx2"/>
                  </a:solidFill>
                  <a:latin typeface="Meiryo" panose="020B0604030504040204" pitchFamily="34" charset="-128"/>
                  <a:ea typeface="Meiryo" panose="020B0604030504040204" pitchFamily="34" charset="-128"/>
                </a:rPr>
                <a:t>・</a:t>
              </a:r>
              <a:r>
                <a:rPr kumimoji="1" lang="en-US" altLang="ja-JP" sz="1200" dirty="0">
                  <a:solidFill>
                    <a:schemeClr val="tx2"/>
                  </a:solidFill>
                  <a:latin typeface="Meiryo" panose="020B0604030504040204" pitchFamily="34" charset="-128"/>
                  <a:ea typeface="Meiryo" panose="020B0604030504040204" pitchFamily="34" charset="-128"/>
                </a:rPr>
                <a:t>IR</a:t>
              </a:r>
              <a:r>
                <a:rPr kumimoji="1" lang="ja-JP" altLang="en-US" sz="1200">
                  <a:solidFill>
                    <a:schemeClr val="tx2"/>
                  </a:solidFill>
                  <a:latin typeface="Meiryo" panose="020B0604030504040204" pitchFamily="34" charset="-128"/>
                  <a:ea typeface="Meiryo" panose="020B0604030504040204" pitchFamily="34" charset="-128"/>
                </a:rPr>
                <a:t>戦略、新規事業開発支援のご相談承ります。</a:t>
              </a:r>
              <a:r>
                <a:rPr kumimoji="1" lang="en-US" altLang="ja-JP" sz="1200" dirty="0">
                  <a:solidFill>
                    <a:schemeClr val="tx2"/>
                  </a:solidFill>
                  <a:latin typeface="Meiryo" panose="020B0604030504040204" pitchFamily="34" charset="-128"/>
                  <a:ea typeface="Meiryo" panose="020B0604030504040204" pitchFamily="34" charset="-128"/>
                </a:rPr>
                <a:t>    </a:t>
              </a:r>
              <a:r>
                <a:rPr lang="en-US" altLang="ja-JP" sz="1200" dirty="0" err="1">
                  <a:solidFill>
                    <a:schemeClr val="tx2"/>
                  </a:solidFill>
                  <a:latin typeface="Meiryo" panose="020B0604030504040204" pitchFamily="34" charset="-128"/>
                  <a:ea typeface="Meiryo" panose="020B0604030504040204" pitchFamily="34" charset="-128"/>
                </a:rPr>
                <a:t>a</a:t>
              </a:r>
              <a:r>
                <a:rPr kumimoji="1" lang="en-US" altLang="ja-JP" sz="1200" dirty="0" err="1">
                  <a:solidFill>
                    <a:schemeClr val="tx2"/>
                  </a:solidFill>
                  <a:latin typeface="Meiryo" panose="020B0604030504040204" pitchFamily="34" charset="-128"/>
                  <a:ea typeface="Meiryo" panose="020B0604030504040204" pitchFamily="34" charset="-128"/>
                </a:rPr>
                <a:t>kitoyo.endo@freimaak.jp</a:t>
              </a:r>
              <a:endParaRPr lang="en-US" altLang="ja-JP" sz="1200" dirty="0">
                <a:solidFill>
                  <a:schemeClr val="tx2"/>
                </a:solidFill>
                <a:latin typeface="Meiryo" panose="020B0604030504040204" pitchFamily="34" charset="-128"/>
                <a:ea typeface="Meiryo" panose="020B0604030504040204" pitchFamily="34" charset="-128"/>
              </a:endParaRPr>
            </a:p>
          </p:txBody>
        </p:sp>
        <p:cxnSp>
          <p:nvCxnSpPr>
            <p:cNvPr id="6" name="直線コネクタ 5">
              <a:extLst>
                <a:ext uri="{FF2B5EF4-FFF2-40B4-BE49-F238E27FC236}">
                  <a16:creationId xmlns:a16="http://schemas.microsoft.com/office/drawing/2014/main" id="{F917603A-886F-DA7F-3203-ECF63637F810}"/>
                </a:ext>
              </a:extLst>
            </p:cNvPr>
            <p:cNvCxnSpPr/>
            <p:nvPr/>
          </p:nvCxnSpPr>
          <p:spPr>
            <a:xfrm>
              <a:off x="240196" y="5757864"/>
              <a:ext cx="1154699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46427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7506C-A69E-6DA9-0EB7-60EE24B2C4E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9D6570-B071-2DC0-FA86-DE137103DB8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948C86-B718-087D-90D6-11091760072B}"/>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5" name="フッター プレースホルダー 4">
            <a:extLst>
              <a:ext uri="{FF2B5EF4-FFF2-40B4-BE49-F238E27FC236}">
                <a16:creationId xmlns:a16="http://schemas.microsoft.com/office/drawing/2014/main" id="{1EC07BD8-E3E1-DD26-FD00-B43D04AF74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FB69E1-AB09-C377-9DE6-525E80675062}"/>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414365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BF5C76A-5EB2-E928-346F-DD2AA7EFF02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B9EC0B-3FEE-04B2-1194-9A48869E5C3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284285-4936-8311-D32C-705AB6C9C23E}"/>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5" name="フッター プレースホルダー 4">
            <a:extLst>
              <a:ext uri="{FF2B5EF4-FFF2-40B4-BE49-F238E27FC236}">
                <a16:creationId xmlns:a16="http://schemas.microsoft.com/office/drawing/2014/main" id="{3B1A18A9-E35E-44BF-D9DE-1AF6EEC066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A3D9EE-CA77-D789-347A-DA016FBEB3C5}"/>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54120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E81A2E-DCBB-2BFD-F916-BA7C5F9455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1E8FA1-1938-02DF-B954-7A906F2DFA7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99A0DB-E441-4184-6B76-B473D8658FC6}"/>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5" name="フッター プレースホルダー 4">
            <a:extLst>
              <a:ext uri="{FF2B5EF4-FFF2-40B4-BE49-F238E27FC236}">
                <a16:creationId xmlns:a16="http://schemas.microsoft.com/office/drawing/2014/main" id="{88EFD77C-08A8-6FDD-0A16-8532A3A291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992712-7402-EC31-F3CF-8497486E32DB}"/>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49990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D149A8-1779-121B-13C2-FCA5ED9C6D0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1CCD18-943B-1B29-4216-82AC12BC2A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9501B90-A069-1545-3719-92EAE9B49E25}"/>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5" name="フッター プレースホルダー 4">
            <a:extLst>
              <a:ext uri="{FF2B5EF4-FFF2-40B4-BE49-F238E27FC236}">
                <a16:creationId xmlns:a16="http://schemas.microsoft.com/office/drawing/2014/main" id="{4AFB601B-48C1-8929-E2D5-E0B6B7553D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8902EC-4580-B3FE-A512-321ED3E8C189}"/>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80233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9B679-04DE-3435-1FDA-64BAF88A52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59E223-AE83-E7DD-79ED-039BAE3FF25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10D5ED1-A03F-DC13-9F13-F9FA658C302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DF9422B-E5A7-6352-B17B-2F83634FE5B7}"/>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6" name="フッター プレースホルダー 5">
            <a:extLst>
              <a:ext uri="{FF2B5EF4-FFF2-40B4-BE49-F238E27FC236}">
                <a16:creationId xmlns:a16="http://schemas.microsoft.com/office/drawing/2014/main" id="{AC413E51-5D34-02A6-3E67-E48498F5F0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9DD233-21E2-6ECE-B976-21F716D41A0F}"/>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1824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FEB44D-6F14-5398-32BE-E54D6404955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F9ABBE-E594-6FE1-441A-4FF9940BB3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55F97B9-7B9C-6C48-0067-EB9C3EE2BD2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2DC2984-8DDA-5886-E7F8-86E7590EA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3C89B42-256A-AB49-1D1E-B94EBEA2641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B2DBE10-71EA-A25F-4072-B2613B607204}"/>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8" name="フッター プレースホルダー 7">
            <a:extLst>
              <a:ext uri="{FF2B5EF4-FFF2-40B4-BE49-F238E27FC236}">
                <a16:creationId xmlns:a16="http://schemas.microsoft.com/office/drawing/2014/main" id="{D2165BF1-6BE1-AEC5-C74A-5FF84CC56CD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C9671C6-2C3D-AF7D-E5BE-81708D47C6D8}"/>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942859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8F8D10-5029-D217-D135-8AB43E6A622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99D47B0-2DAA-8D2C-FEB5-9D363D7E9E94}"/>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4" name="フッター プレースホルダー 3">
            <a:extLst>
              <a:ext uri="{FF2B5EF4-FFF2-40B4-BE49-F238E27FC236}">
                <a16:creationId xmlns:a16="http://schemas.microsoft.com/office/drawing/2014/main" id="{6D9C7797-D9B6-44C2-CE19-85C1C1AF364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29974C4-9C95-AD35-5EE9-8B51F5C1B555}"/>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185671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7072008-494B-148C-A1EC-F826CDA16AA5}"/>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3" name="フッター プレースホルダー 2">
            <a:extLst>
              <a:ext uri="{FF2B5EF4-FFF2-40B4-BE49-F238E27FC236}">
                <a16:creationId xmlns:a16="http://schemas.microsoft.com/office/drawing/2014/main" id="{F33BA7EF-D5AF-1AC7-5139-76709F30E7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B117511-5576-0873-3FC3-07F8B5C46030}"/>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6533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CFC2D-B5B7-72D5-A774-A4963F08166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5F1D6-4840-ABE2-F5CF-31524FF883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B27A3B3-F7FD-6E00-67EE-B6359F7A4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46CCF-57B9-7B64-5A91-29040E390531}"/>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6" name="フッター プレースホルダー 5">
            <a:extLst>
              <a:ext uri="{FF2B5EF4-FFF2-40B4-BE49-F238E27FC236}">
                <a16:creationId xmlns:a16="http://schemas.microsoft.com/office/drawing/2014/main" id="{908AB60F-2079-36E5-DD97-9F334D865A0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AB05197-B350-C8CF-BD9D-B1DA9B0DFC11}"/>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97410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80CEA9-408D-79AF-428B-DF9EA8D8010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F07C1B7-C87A-C77A-18BB-9173B372E7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E3BAC05-7A9D-F8F5-24A2-57CDBB159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E52180-4828-D2D3-BC4A-9B869756040D}"/>
              </a:ext>
            </a:extLst>
          </p:cNvPr>
          <p:cNvSpPr>
            <a:spLocks noGrp="1"/>
          </p:cNvSpPr>
          <p:nvPr>
            <p:ph type="dt" sz="half" idx="10"/>
          </p:nvPr>
        </p:nvSpPr>
        <p:spPr/>
        <p:txBody>
          <a:bodyPr/>
          <a:lstStyle/>
          <a:p>
            <a:fld id="{9605D55E-5BDA-2D47-BA59-E40B77C35955}" type="datetimeFigureOut">
              <a:rPr kumimoji="1" lang="ja-JP" altLang="en-US" smtClean="0"/>
              <a:t>2022/7/18</a:t>
            </a:fld>
            <a:endParaRPr kumimoji="1" lang="ja-JP" altLang="en-US"/>
          </a:p>
        </p:txBody>
      </p:sp>
      <p:sp>
        <p:nvSpPr>
          <p:cNvPr id="6" name="フッター プレースホルダー 5">
            <a:extLst>
              <a:ext uri="{FF2B5EF4-FFF2-40B4-BE49-F238E27FC236}">
                <a16:creationId xmlns:a16="http://schemas.microsoft.com/office/drawing/2014/main" id="{883285B8-31DA-B9E6-38A9-A878C0DF80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E07F2D-DD2C-0A41-2215-3442CD9789AD}"/>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40937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E87DF3-154C-6B0F-4146-E874FF16F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FD09FC-186D-78D0-53D2-5E73D00615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A965E4-2DC1-64AB-D8DE-6D10592A79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5D55E-5BDA-2D47-BA59-E40B77C35955}" type="datetimeFigureOut">
              <a:rPr kumimoji="1" lang="ja-JP" altLang="en-US" smtClean="0"/>
              <a:t>2022/7/18</a:t>
            </a:fld>
            <a:endParaRPr kumimoji="1" lang="ja-JP" altLang="en-US"/>
          </a:p>
        </p:txBody>
      </p:sp>
      <p:sp>
        <p:nvSpPr>
          <p:cNvPr id="5" name="フッター プレースホルダー 4">
            <a:extLst>
              <a:ext uri="{FF2B5EF4-FFF2-40B4-BE49-F238E27FC236}">
                <a16:creationId xmlns:a16="http://schemas.microsoft.com/office/drawing/2014/main" id="{7F94B65C-F594-F4E0-7612-370F6D1B06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283FDB-E4A1-B49A-A29B-C6FA08EFFB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585848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957B5071-8544-B0B0-E2DC-9B186B605087}"/>
              </a:ext>
            </a:extLst>
          </p:cNvPr>
          <p:cNvSpPr txBox="1"/>
          <p:nvPr/>
        </p:nvSpPr>
        <p:spPr>
          <a:xfrm>
            <a:off x="724394" y="308759"/>
            <a:ext cx="3313215" cy="523220"/>
          </a:xfrm>
          <a:prstGeom prst="rect">
            <a:avLst/>
          </a:prstGeom>
          <a:noFill/>
        </p:spPr>
        <p:txBody>
          <a:bodyPr wrap="square" rtlCol="0">
            <a:spAutoFit/>
          </a:bodyPr>
          <a:lstStyle/>
          <a:p>
            <a:r>
              <a:rPr kumimoji="1" lang="en-US" altLang="ja-JP" sz="2800" dirty="0">
                <a:solidFill>
                  <a:schemeClr val="tx2"/>
                </a:solidFill>
                <a:latin typeface="Meiryo" panose="020B0604030504040204" pitchFamily="34" charset="-128"/>
                <a:ea typeface="Meiryo" panose="020B0604030504040204" pitchFamily="34" charset="-128"/>
              </a:rPr>
              <a:t>SWOT</a:t>
            </a:r>
            <a:r>
              <a:rPr kumimoji="1" lang="ja-JP" altLang="en-US" sz="2800">
                <a:solidFill>
                  <a:schemeClr val="tx2"/>
                </a:solidFill>
                <a:latin typeface="Meiryo" panose="020B0604030504040204" pitchFamily="34" charset="-128"/>
                <a:ea typeface="Meiryo" panose="020B0604030504040204" pitchFamily="34" charset="-128"/>
              </a:rPr>
              <a:t>分析</a:t>
            </a:r>
          </a:p>
        </p:txBody>
      </p:sp>
      <p:grpSp>
        <p:nvGrpSpPr>
          <p:cNvPr id="50" name="グループ化 49">
            <a:extLst>
              <a:ext uri="{FF2B5EF4-FFF2-40B4-BE49-F238E27FC236}">
                <a16:creationId xmlns:a16="http://schemas.microsoft.com/office/drawing/2014/main" id="{A0A87E9B-25B3-6B8D-BF5A-C47F3DB9DA47}"/>
              </a:ext>
            </a:extLst>
          </p:cNvPr>
          <p:cNvGrpSpPr/>
          <p:nvPr/>
        </p:nvGrpSpPr>
        <p:grpSpPr>
          <a:xfrm>
            <a:off x="2581026" y="1412141"/>
            <a:ext cx="6745184" cy="3966957"/>
            <a:chOff x="1923803" y="1736772"/>
            <a:chExt cx="6745184" cy="3966957"/>
          </a:xfrm>
        </p:grpSpPr>
        <p:grpSp>
          <p:nvGrpSpPr>
            <p:cNvPr id="40" name="グループ化 39">
              <a:extLst>
                <a:ext uri="{FF2B5EF4-FFF2-40B4-BE49-F238E27FC236}">
                  <a16:creationId xmlns:a16="http://schemas.microsoft.com/office/drawing/2014/main" id="{218C8EE9-1897-1C20-B3E9-41B12F46E382}"/>
                </a:ext>
              </a:extLst>
            </p:cNvPr>
            <p:cNvGrpSpPr/>
            <p:nvPr/>
          </p:nvGrpSpPr>
          <p:grpSpPr>
            <a:xfrm>
              <a:off x="1923803" y="1736772"/>
              <a:ext cx="6745184" cy="3966957"/>
              <a:chOff x="1923803" y="1736772"/>
              <a:chExt cx="6745184" cy="3966957"/>
            </a:xfrm>
          </p:grpSpPr>
          <p:sp>
            <p:nvSpPr>
              <p:cNvPr id="21" name="正方形/長方形 20">
                <a:extLst>
                  <a:ext uri="{FF2B5EF4-FFF2-40B4-BE49-F238E27FC236}">
                    <a16:creationId xmlns:a16="http://schemas.microsoft.com/office/drawing/2014/main" id="{55655E50-08B9-FA0A-3884-83AB26C2D935}"/>
                  </a:ext>
                </a:extLst>
              </p:cNvPr>
              <p:cNvSpPr/>
              <p:nvPr/>
            </p:nvSpPr>
            <p:spPr>
              <a:xfrm>
                <a:off x="2731324" y="2239707"/>
                <a:ext cx="2968832" cy="173022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130DB870-263A-70B5-458E-51A294CF22B2}"/>
                  </a:ext>
                </a:extLst>
              </p:cNvPr>
              <p:cNvSpPr/>
              <p:nvPr/>
            </p:nvSpPr>
            <p:spPr>
              <a:xfrm>
                <a:off x="2731324" y="3973504"/>
                <a:ext cx="2968832" cy="173022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73842D2D-7277-CDC1-A4B6-CE65E1A8A632}"/>
                  </a:ext>
                </a:extLst>
              </p:cNvPr>
              <p:cNvSpPr/>
              <p:nvPr/>
            </p:nvSpPr>
            <p:spPr>
              <a:xfrm>
                <a:off x="5700155" y="2239707"/>
                <a:ext cx="2968832" cy="173022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674F68B8-8D39-515C-4046-8096A769D2B3}"/>
                  </a:ext>
                </a:extLst>
              </p:cNvPr>
              <p:cNvSpPr/>
              <p:nvPr/>
            </p:nvSpPr>
            <p:spPr>
              <a:xfrm>
                <a:off x="5700155" y="3973504"/>
                <a:ext cx="2968832" cy="173022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A462304-6A2D-0955-65F3-9E2AD6CC2017}"/>
                  </a:ext>
                </a:extLst>
              </p:cNvPr>
              <p:cNvSpPr txBox="1"/>
              <p:nvPr/>
            </p:nvSpPr>
            <p:spPr>
              <a:xfrm>
                <a:off x="1923803" y="2865796"/>
                <a:ext cx="665019" cy="584775"/>
              </a:xfrm>
              <a:prstGeom prst="rect">
                <a:avLst/>
              </a:prstGeom>
              <a:noFill/>
            </p:spPr>
            <p:txBody>
              <a:bodyPr wrap="square" rtlCol="0">
                <a:spAutoFit/>
              </a:bodyPr>
              <a:lstStyle/>
              <a:p>
                <a:pPr algn="ctr"/>
                <a:r>
                  <a:rPr kumimoji="1" lang="ja-JP" altLang="en-US" sz="1600">
                    <a:solidFill>
                      <a:schemeClr val="tx2"/>
                    </a:solidFill>
                    <a:latin typeface="Meiryo" panose="020B0604030504040204" pitchFamily="34" charset="-128"/>
                    <a:ea typeface="Meiryo" panose="020B0604030504040204" pitchFamily="34" charset="-128"/>
                  </a:rPr>
                  <a:t>内部</a:t>
                </a:r>
                <a:endParaRPr kumimoji="1" lang="en-US" altLang="ja-JP" sz="1600" dirty="0">
                  <a:solidFill>
                    <a:schemeClr val="tx2"/>
                  </a:solidFill>
                  <a:latin typeface="Meiryo" panose="020B0604030504040204" pitchFamily="34" charset="-128"/>
                  <a:ea typeface="Meiryo" panose="020B0604030504040204" pitchFamily="34" charset="-128"/>
                </a:endParaRPr>
              </a:p>
              <a:p>
                <a:pPr algn="ctr"/>
                <a:r>
                  <a:rPr kumimoji="1" lang="ja-JP" altLang="en-US" sz="1600">
                    <a:solidFill>
                      <a:schemeClr val="tx2"/>
                    </a:solidFill>
                    <a:latin typeface="Meiryo" panose="020B0604030504040204" pitchFamily="34" charset="-128"/>
                    <a:ea typeface="Meiryo" panose="020B0604030504040204" pitchFamily="34" charset="-128"/>
                  </a:rPr>
                  <a:t>要因</a:t>
                </a:r>
              </a:p>
            </p:txBody>
          </p:sp>
          <p:sp>
            <p:nvSpPr>
              <p:cNvPr id="26" name="テキスト ボックス 25">
                <a:extLst>
                  <a:ext uri="{FF2B5EF4-FFF2-40B4-BE49-F238E27FC236}">
                    <a16:creationId xmlns:a16="http://schemas.microsoft.com/office/drawing/2014/main" id="{C907C0FA-849B-21E6-CB07-DB24E1A79857}"/>
                  </a:ext>
                </a:extLst>
              </p:cNvPr>
              <p:cNvSpPr txBox="1"/>
              <p:nvPr/>
            </p:nvSpPr>
            <p:spPr>
              <a:xfrm>
                <a:off x="1923803" y="4663817"/>
                <a:ext cx="665019" cy="584775"/>
              </a:xfrm>
              <a:prstGeom prst="rect">
                <a:avLst/>
              </a:prstGeom>
              <a:noFill/>
            </p:spPr>
            <p:txBody>
              <a:bodyPr wrap="square" rtlCol="0">
                <a:spAutoFit/>
              </a:bodyPr>
              <a:lstStyle/>
              <a:p>
                <a:pPr algn="ctr"/>
                <a:r>
                  <a:rPr lang="ja-JP" altLang="en-US" sz="1600">
                    <a:solidFill>
                      <a:schemeClr val="tx2"/>
                    </a:solidFill>
                    <a:latin typeface="Meiryo" panose="020B0604030504040204" pitchFamily="34" charset="-128"/>
                    <a:ea typeface="Meiryo" panose="020B0604030504040204" pitchFamily="34" charset="-128"/>
                  </a:rPr>
                  <a:t>外</a:t>
                </a:r>
                <a:r>
                  <a:rPr kumimoji="1" lang="ja-JP" altLang="en-US" sz="1600">
                    <a:solidFill>
                      <a:schemeClr val="tx2"/>
                    </a:solidFill>
                    <a:latin typeface="Meiryo" panose="020B0604030504040204" pitchFamily="34" charset="-128"/>
                    <a:ea typeface="Meiryo" panose="020B0604030504040204" pitchFamily="34" charset="-128"/>
                  </a:rPr>
                  <a:t>部</a:t>
                </a:r>
                <a:endParaRPr kumimoji="1" lang="en-US" altLang="ja-JP" sz="1600" dirty="0">
                  <a:solidFill>
                    <a:schemeClr val="tx2"/>
                  </a:solidFill>
                  <a:latin typeface="Meiryo" panose="020B0604030504040204" pitchFamily="34" charset="-128"/>
                  <a:ea typeface="Meiryo" panose="020B0604030504040204" pitchFamily="34" charset="-128"/>
                </a:endParaRPr>
              </a:p>
              <a:p>
                <a:pPr algn="ctr"/>
                <a:r>
                  <a:rPr kumimoji="1" lang="ja-JP" altLang="en-US" sz="1600">
                    <a:solidFill>
                      <a:schemeClr val="tx2"/>
                    </a:solidFill>
                    <a:latin typeface="Meiryo" panose="020B0604030504040204" pitchFamily="34" charset="-128"/>
                    <a:ea typeface="Meiryo" panose="020B0604030504040204" pitchFamily="34" charset="-128"/>
                  </a:rPr>
                  <a:t>要因</a:t>
                </a:r>
              </a:p>
            </p:txBody>
          </p:sp>
          <p:cxnSp>
            <p:nvCxnSpPr>
              <p:cNvPr id="30" name="直線コネクタ 29">
                <a:extLst>
                  <a:ext uri="{FF2B5EF4-FFF2-40B4-BE49-F238E27FC236}">
                    <a16:creationId xmlns:a16="http://schemas.microsoft.com/office/drawing/2014/main" id="{15DDA528-BA25-D28F-8F89-2E6159A73407}"/>
                  </a:ext>
                </a:extLst>
              </p:cNvPr>
              <p:cNvCxnSpPr/>
              <p:nvPr/>
            </p:nvCxnSpPr>
            <p:spPr>
              <a:xfrm flipH="1">
                <a:off x="1923803" y="3969932"/>
                <a:ext cx="807521" cy="0"/>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907EBCE3-D392-1FC1-0717-19C97E48027A}"/>
                  </a:ext>
                </a:extLst>
              </p:cNvPr>
              <p:cNvCxnSpPr>
                <a:cxnSpLocks/>
              </p:cNvCxnSpPr>
              <p:nvPr/>
            </p:nvCxnSpPr>
            <p:spPr>
              <a:xfrm flipV="1">
                <a:off x="5700155" y="1736772"/>
                <a:ext cx="0" cy="502935"/>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126BF9C7-3802-9A5C-246F-3585F1E89659}"/>
                  </a:ext>
                </a:extLst>
              </p:cNvPr>
              <p:cNvSpPr txBox="1"/>
              <p:nvPr/>
            </p:nvSpPr>
            <p:spPr>
              <a:xfrm>
                <a:off x="3530681" y="1805063"/>
                <a:ext cx="1543787" cy="338554"/>
              </a:xfrm>
              <a:prstGeom prst="rect">
                <a:avLst/>
              </a:prstGeom>
              <a:noFill/>
            </p:spPr>
            <p:txBody>
              <a:bodyPr wrap="square" rtlCol="0">
                <a:spAutoFit/>
              </a:bodyPr>
              <a:lstStyle/>
              <a:p>
                <a:pPr algn="ctr"/>
                <a:r>
                  <a:rPr kumimoji="1" lang="ja-JP" altLang="en-US" sz="1600">
                    <a:solidFill>
                      <a:schemeClr val="tx2"/>
                    </a:solidFill>
                    <a:latin typeface="Meiryo" panose="020B0604030504040204" pitchFamily="34" charset="-128"/>
                    <a:ea typeface="Meiryo" panose="020B0604030504040204" pitchFamily="34" charset="-128"/>
                  </a:rPr>
                  <a:t>ポジティブ</a:t>
                </a:r>
              </a:p>
            </p:txBody>
          </p:sp>
          <p:sp>
            <p:nvSpPr>
              <p:cNvPr id="36" name="テキスト ボックス 35">
                <a:extLst>
                  <a:ext uri="{FF2B5EF4-FFF2-40B4-BE49-F238E27FC236}">
                    <a16:creationId xmlns:a16="http://schemas.microsoft.com/office/drawing/2014/main" id="{69A90AFF-7979-EA1F-C0DF-0614503A7BBD}"/>
                  </a:ext>
                </a:extLst>
              </p:cNvPr>
              <p:cNvSpPr txBox="1"/>
              <p:nvPr/>
            </p:nvSpPr>
            <p:spPr>
              <a:xfrm>
                <a:off x="6544050" y="1805063"/>
                <a:ext cx="1543787" cy="338554"/>
              </a:xfrm>
              <a:prstGeom prst="rect">
                <a:avLst/>
              </a:prstGeom>
              <a:noFill/>
            </p:spPr>
            <p:txBody>
              <a:bodyPr wrap="square" rtlCol="0">
                <a:spAutoFit/>
              </a:bodyPr>
              <a:lstStyle/>
              <a:p>
                <a:pPr algn="ctr"/>
                <a:r>
                  <a:rPr kumimoji="1" lang="ja-JP" altLang="en-US" sz="1600">
                    <a:solidFill>
                      <a:schemeClr val="tx2"/>
                    </a:solidFill>
                    <a:latin typeface="Meiryo" panose="020B0604030504040204" pitchFamily="34" charset="-128"/>
                    <a:ea typeface="Meiryo" panose="020B0604030504040204" pitchFamily="34" charset="-128"/>
                  </a:rPr>
                  <a:t>ネガティブ</a:t>
                </a:r>
              </a:p>
            </p:txBody>
          </p:sp>
          <p:sp>
            <p:nvSpPr>
              <p:cNvPr id="38" name="円/楕円 37">
                <a:extLst>
                  <a:ext uri="{FF2B5EF4-FFF2-40B4-BE49-F238E27FC236}">
                    <a16:creationId xmlns:a16="http://schemas.microsoft.com/office/drawing/2014/main" id="{C2562EA1-B87E-4A92-4EDB-ECF1E77DC7C8}"/>
                  </a:ext>
                </a:extLst>
              </p:cNvPr>
              <p:cNvSpPr/>
              <p:nvPr/>
            </p:nvSpPr>
            <p:spPr>
              <a:xfrm>
                <a:off x="3388908" y="1808802"/>
                <a:ext cx="273146" cy="2731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latin typeface="Meiryo" panose="020B0604030504040204" pitchFamily="34" charset="-128"/>
                    <a:ea typeface="Meiryo" panose="020B0604030504040204" pitchFamily="34" charset="-128"/>
                  </a:rPr>
                  <a:t>＋</a:t>
                </a:r>
              </a:p>
            </p:txBody>
          </p:sp>
          <p:sp>
            <p:nvSpPr>
              <p:cNvPr id="39" name="円/楕円 38">
                <a:extLst>
                  <a:ext uri="{FF2B5EF4-FFF2-40B4-BE49-F238E27FC236}">
                    <a16:creationId xmlns:a16="http://schemas.microsoft.com/office/drawing/2014/main" id="{7B1C1DAA-286C-54A7-F2B3-2978FEEB6EB8}"/>
                  </a:ext>
                </a:extLst>
              </p:cNvPr>
              <p:cNvSpPr/>
              <p:nvPr/>
            </p:nvSpPr>
            <p:spPr>
              <a:xfrm>
                <a:off x="6390959" y="1808802"/>
                <a:ext cx="273146" cy="27314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latin typeface="Meiryo" panose="020B0604030504040204" pitchFamily="34" charset="-128"/>
                    <a:ea typeface="Meiryo" panose="020B0604030504040204" pitchFamily="34" charset="-128"/>
                  </a:rPr>
                  <a:t>−</a:t>
                </a:r>
              </a:p>
            </p:txBody>
          </p:sp>
        </p:grpSp>
        <p:sp>
          <p:nvSpPr>
            <p:cNvPr id="42" name="直角三角形 41">
              <a:extLst>
                <a:ext uri="{FF2B5EF4-FFF2-40B4-BE49-F238E27FC236}">
                  <a16:creationId xmlns:a16="http://schemas.microsoft.com/office/drawing/2014/main" id="{738B2049-520D-1B20-B30C-0A3F8469BA08}"/>
                </a:ext>
              </a:extLst>
            </p:cNvPr>
            <p:cNvSpPr/>
            <p:nvPr/>
          </p:nvSpPr>
          <p:spPr>
            <a:xfrm rot="5400000">
              <a:off x="2731323" y="2236135"/>
              <a:ext cx="563204" cy="56320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直角三角形 42">
              <a:extLst>
                <a:ext uri="{FF2B5EF4-FFF2-40B4-BE49-F238E27FC236}">
                  <a16:creationId xmlns:a16="http://schemas.microsoft.com/office/drawing/2014/main" id="{9F84DF65-8AB0-B816-D38A-07C295A079AE}"/>
                </a:ext>
              </a:extLst>
            </p:cNvPr>
            <p:cNvSpPr/>
            <p:nvPr/>
          </p:nvSpPr>
          <p:spPr>
            <a:xfrm rot="5400000">
              <a:off x="5703123" y="2236135"/>
              <a:ext cx="563204" cy="56320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直角三角形 43">
              <a:extLst>
                <a:ext uri="{FF2B5EF4-FFF2-40B4-BE49-F238E27FC236}">
                  <a16:creationId xmlns:a16="http://schemas.microsoft.com/office/drawing/2014/main" id="{91AD2390-CE00-6D4A-1EED-25458044F649}"/>
                </a:ext>
              </a:extLst>
            </p:cNvPr>
            <p:cNvSpPr/>
            <p:nvPr/>
          </p:nvSpPr>
          <p:spPr>
            <a:xfrm rot="5400000">
              <a:off x="2731323" y="3979210"/>
              <a:ext cx="563204" cy="56320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直角三角形 44">
              <a:extLst>
                <a:ext uri="{FF2B5EF4-FFF2-40B4-BE49-F238E27FC236}">
                  <a16:creationId xmlns:a16="http://schemas.microsoft.com/office/drawing/2014/main" id="{282FC8AD-B668-17C4-9A57-BA7616FC0CBF}"/>
                </a:ext>
              </a:extLst>
            </p:cNvPr>
            <p:cNvSpPr/>
            <p:nvPr/>
          </p:nvSpPr>
          <p:spPr>
            <a:xfrm rot="5400000">
              <a:off x="5703123" y="3979210"/>
              <a:ext cx="563204" cy="56320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562D5505-1F2F-3D4E-7B69-4617148B7CB3}"/>
                </a:ext>
              </a:extLst>
            </p:cNvPr>
            <p:cNvSpPr txBox="1"/>
            <p:nvPr/>
          </p:nvSpPr>
          <p:spPr>
            <a:xfrm>
              <a:off x="2755750" y="2259630"/>
              <a:ext cx="257175" cy="307777"/>
            </a:xfrm>
            <a:prstGeom prst="rect">
              <a:avLst/>
            </a:prstGeom>
            <a:noFill/>
          </p:spPr>
          <p:txBody>
            <a:bodyPr wrap="square" rtlCol="0">
              <a:spAutoFit/>
            </a:bodyPr>
            <a:lstStyle/>
            <a:p>
              <a:pPr algn="ctr"/>
              <a:r>
                <a:rPr kumimoji="1" lang="en-US" altLang="ja-JP" sz="1400" b="1" dirty="0">
                  <a:solidFill>
                    <a:schemeClr val="bg1"/>
                  </a:solidFill>
                  <a:latin typeface="Meiryo" panose="020B0604030504040204" pitchFamily="34" charset="-128"/>
                  <a:ea typeface="Meiryo" panose="020B0604030504040204" pitchFamily="34" charset="-128"/>
                </a:rPr>
                <a:t>S</a:t>
              </a:r>
              <a:endParaRPr kumimoji="1" lang="ja-JP" altLang="en-US" sz="1400" b="1">
                <a:solidFill>
                  <a:schemeClr val="bg1"/>
                </a:solidFill>
                <a:latin typeface="Meiryo" panose="020B0604030504040204" pitchFamily="34" charset="-128"/>
                <a:ea typeface="Meiryo" panose="020B0604030504040204" pitchFamily="34" charset="-128"/>
              </a:endParaRPr>
            </a:p>
          </p:txBody>
        </p:sp>
        <p:sp>
          <p:nvSpPr>
            <p:cNvPr id="47" name="テキスト ボックス 46">
              <a:extLst>
                <a:ext uri="{FF2B5EF4-FFF2-40B4-BE49-F238E27FC236}">
                  <a16:creationId xmlns:a16="http://schemas.microsoft.com/office/drawing/2014/main" id="{0658286C-0EE3-0DE7-2384-0E39D067AE08}"/>
                </a:ext>
              </a:extLst>
            </p:cNvPr>
            <p:cNvSpPr txBox="1"/>
            <p:nvPr/>
          </p:nvSpPr>
          <p:spPr>
            <a:xfrm>
              <a:off x="5698975" y="2259630"/>
              <a:ext cx="257175" cy="307777"/>
            </a:xfrm>
            <a:prstGeom prst="rect">
              <a:avLst/>
            </a:prstGeom>
            <a:noFill/>
          </p:spPr>
          <p:txBody>
            <a:bodyPr wrap="square" rtlCol="0">
              <a:spAutoFit/>
            </a:bodyPr>
            <a:lstStyle/>
            <a:p>
              <a:pPr algn="ctr"/>
              <a:r>
                <a:rPr kumimoji="1" lang="en-US" altLang="ja-JP" sz="1400" b="1" dirty="0">
                  <a:solidFill>
                    <a:schemeClr val="bg1"/>
                  </a:solidFill>
                  <a:latin typeface="Meiryo" panose="020B0604030504040204" pitchFamily="34" charset="-128"/>
                  <a:ea typeface="Meiryo" panose="020B0604030504040204" pitchFamily="34" charset="-128"/>
                </a:rPr>
                <a:t>W</a:t>
              </a:r>
              <a:endParaRPr kumimoji="1" lang="ja-JP" altLang="en-US" sz="1400" b="1">
                <a:solidFill>
                  <a:schemeClr val="bg1"/>
                </a:solidFill>
                <a:latin typeface="Meiryo" panose="020B0604030504040204" pitchFamily="34" charset="-128"/>
                <a:ea typeface="Meiryo" panose="020B0604030504040204" pitchFamily="34" charset="-128"/>
              </a:endParaRPr>
            </a:p>
          </p:txBody>
        </p:sp>
        <p:sp>
          <p:nvSpPr>
            <p:cNvPr id="48" name="テキスト ボックス 47">
              <a:extLst>
                <a:ext uri="{FF2B5EF4-FFF2-40B4-BE49-F238E27FC236}">
                  <a16:creationId xmlns:a16="http://schemas.microsoft.com/office/drawing/2014/main" id="{63ED231F-F665-66F9-B43D-DA0C9DEB38D9}"/>
                </a:ext>
              </a:extLst>
            </p:cNvPr>
            <p:cNvSpPr txBox="1"/>
            <p:nvPr/>
          </p:nvSpPr>
          <p:spPr>
            <a:xfrm>
              <a:off x="2755750" y="3974130"/>
              <a:ext cx="257175" cy="307777"/>
            </a:xfrm>
            <a:prstGeom prst="rect">
              <a:avLst/>
            </a:prstGeom>
            <a:noFill/>
          </p:spPr>
          <p:txBody>
            <a:bodyPr wrap="square" rtlCol="0">
              <a:spAutoFit/>
            </a:bodyPr>
            <a:lstStyle/>
            <a:p>
              <a:pPr algn="ctr"/>
              <a:r>
                <a:rPr kumimoji="1" lang="en-US" altLang="ja-JP" sz="1400" b="1" dirty="0">
                  <a:solidFill>
                    <a:schemeClr val="bg1"/>
                  </a:solidFill>
                  <a:latin typeface="Meiryo" panose="020B0604030504040204" pitchFamily="34" charset="-128"/>
                  <a:ea typeface="Meiryo" panose="020B0604030504040204" pitchFamily="34" charset="-128"/>
                </a:rPr>
                <a:t>O</a:t>
              </a:r>
              <a:endParaRPr kumimoji="1" lang="ja-JP" altLang="en-US" sz="1400" b="1">
                <a:solidFill>
                  <a:schemeClr val="bg1"/>
                </a:solidFill>
                <a:latin typeface="Meiryo" panose="020B0604030504040204" pitchFamily="34" charset="-128"/>
                <a:ea typeface="Meiryo" panose="020B0604030504040204" pitchFamily="34" charset="-128"/>
              </a:endParaRPr>
            </a:p>
          </p:txBody>
        </p:sp>
        <p:sp>
          <p:nvSpPr>
            <p:cNvPr id="49" name="テキスト ボックス 48">
              <a:extLst>
                <a:ext uri="{FF2B5EF4-FFF2-40B4-BE49-F238E27FC236}">
                  <a16:creationId xmlns:a16="http://schemas.microsoft.com/office/drawing/2014/main" id="{C1C4F816-B05A-FF78-FCA2-2202ECE7504B}"/>
                </a:ext>
              </a:extLst>
            </p:cNvPr>
            <p:cNvSpPr txBox="1"/>
            <p:nvPr/>
          </p:nvSpPr>
          <p:spPr>
            <a:xfrm>
              <a:off x="5698975" y="3974130"/>
              <a:ext cx="257175" cy="307777"/>
            </a:xfrm>
            <a:prstGeom prst="rect">
              <a:avLst/>
            </a:prstGeom>
            <a:noFill/>
          </p:spPr>
          <p:txBody>
            <a:bodyPr wrap="square" rtlCol="0">
              <a:spAutoFit/>
            </a:bodyPr>
            <a:lstStyle/>
            <a:p>
              <a:pPr algn="ctr"/>
              <a:r>
                <a:rPr kumimoji="1" lang="en-US" altLang="ja-JP" sz="1400" b="1" dirty="0">
                  <a:solidFill>
                    <a:schemeClr val="bg1"/>
                  </a:solidFill>
                  <a:latin typeface="Meiryo" panose="020B0604030504040204" pitchFamily="34" charset="-128"/>
                  <a:ea typeface="Meiryo" panose="020B0604030504040204" pitchFamily="34" charset="-128"/>
                </a:rPr>
                <a:t>T</a:t>
              </a:r>
              <a:endParaRPr kumimoji="1" lang="ja-JP" altLang="en-US" sz="1400" b="1">
                <a:solidFill>
                  <a:schemeClr val="bg1"/>
                </a:solidFill>
                <a:latin typeface="Meiryo" panose="020B0604030504040204" pitchFamily="34" charset="-128"/>
                <a:ea typeface="Meiryo" panose="020B0604030504040204" pitchFamily="34" charset="-128"/>
              </a:endParaRPr>
            </a:p>
          </p:txBody>
        </p:sp>
      </p:grpSp>
      <p:sp>
        <p:nvSpPr>
          <p:cNvPr id="51" name="テキスト ボックス 50">
            <a:extLst>
              <a:ext uri="{FF2B5EF4-FFF2-40B4-BE49-F238E27FC236}">
                <a16:creationId xmlns:a16="http://schemas.microsoft.com/office/drawing/2014/main" id="{CF9F3A74-D1B4-337F-1482-E85A2692BA82}"/>
              </a:ext>
            </a:extLst>
          </p:cNvPr>
          <p:cNvSpPr txBox="1"/>
          <p:nvPr/>
        </p:nvSpPr>
        <p:spPr>
          <a:xfrm>
            <a:off x="6826695" y="2648886"/>
            <a:ext cx="2121059" cy="307777"/>
          </a:xfrm>
          <a:prstGeom prst="rect">
            <a:avLst/>
          </a:prstGeom>
          <a:noFill/>
        </p:spPr>
        <p:txBody>
          <a:bodyPr wrap="square" rtlCol="0">
            <a:spAutoFit/>
          </a:bodyPr>
          <a:lstStyle/>
          <a:p>
            <a:r>
              <a:rPr kumimoji="1" lang="ja-JP" altLang="en-US" sz="1400">
                <a:latin typeface="Meiryo" panose="020B0604030504040204" pitchFamily="34" charset="-128"/>
                <a:ea typeface="Meiryo" panose="020B0604030504040204" pitchFamily="34" charset="-128"/>
              </a:rPr>
              <a:t>解決すべき弱みを記載</a:t>
            </a:r>
          </a:p>
        </p:txBody>
      </p:sp>
      <p:sp>
        <p:nvSpPr>
          <p:cNvPr id="52" name="テキスト ボックス 51">
            <a:extLst>
              <a:ext uri="{FF2B5EF4-FFF2-40B4-BE49-F238E27FC236}">
                <a16:creationId xmlns:a16="http://schemas.microsoft.com/office/drawing/2014/main" id="{87BB1FA2-283B-D921-6975-A1DEEAD1FCA8}"/>
              </a:ext>
            </a:extLst>
          </p:cNvPr>
          <p:cNvSpPr txBox="1"/>
          <p:nvPr/>
        </p:nvSpPr>
        <p:spPr>
          <a:xfrm>
            <a:off x="3908886" y="2648886"/>
            <a:ext cx="2121059" cy="307777"/>
          </a:xfrm>
          <a:prstGeom prst="rect">
            <a:avLst/>
          </a:prstGeom>
          <a:noFill/>
        </p:spPr>
        <p:txBody>
          <a:bodyPr wrap="square" rtlCol="0">
            <a:spAutoFit/>
          </a:bodyPr>
          <a:lstStyle/>
          <a:p>
            <a:r>
              <a:rPr kumimoji="1" lang="ja-JP" altLang="en-US" sz="1400">
                <a:latin typeface="Meiryo" panose="020B0604030504040204" pitchFamily="34" charset="-128"/>
                <a:ea typeface="Meiryo" panose="020B0604030504040204" pitchFamily="34" charset="-128"/>
              </a:rPr>
              <a:t>活かせる強みを記載</a:t>
            </a:r>
          </a:p>
        </p:txBody>
      </p:sp>
      <p:sp>
        <p:nvSpPr>
          <p:cNvPr id="53" name="テキスト ボックス 52">
            <a:extLst>
              <a:ext uri="{FF2B5EF4-FFF2-40B4-BE49-F238E27FC236}">
                <a16:creationId xmlns:a16="http://schemas.microsoft.com/office/drawing/2014/main" id="{EAB490EA-AE59-3908-2909-31F7368A04D4}"/>
              </a:ext>
            </a:extLst>
          </p:cNvPr>
          <p:cNvSpPr txBox="1"/>
          <p:nvPr/>
        </p:nvSpPr>
        <p:spPr>
          <a:xfrm>
            <a:off x="6826695" y="4210598"/>
            <a:ext cx="2121059" cy="738664"/>
          </a:xfrm>
          <a:prstGeom prst="rect">
            <a:avLst/>
          </a:prstGeom>
          <a:noFill/>
        </p:spPr>
        <p:txBody>
          <a:bodyPr wrap="square" rtlCol="0">
            <a:spAutoFit/>
          </a:bodyPr>
          <a:lstStyle/>
          <a:p>
            <a:r>
              <a:rPr kumimoji="1" lang="ja-JP" altLang="en-US" sz="1400">
                <a:latin typeface="Meiryo" panose="020B0604030504040204" pitchFamily="34" charset="-128"/>
                <a:ea typeface="Meiryo" panose="020B0604030504040204" pitchFamily="34" charset="-128"/>
              </a:rPr>
              <a:t>自社にとって脅威・リスクとなりえる市場・環境を記載</a:t>
            </a:r>
          </a:p>
        </p:txBody>
      </p:sp>
      <p:sp>
        <p:nvSpPr>
          <p:cNvPr id="54" name="テキスト ボックス 53">
            <a:extLst>
              <a:ext uri="{FF2B5EF4-FFF2-40B4-BE49-F238E27FC236}">
                <a16:creationId xmlns:a16="http://schemas.microsoft.com/office/drawing/2014/main" id="{D90B76B8-0EED-F994-ED2A-877A05569A59}"/>
              </a:ext>
            </a:extLst>
          </p:cNvPr>
          <p:cNvSpPr txBox="1"/>
          <p:nvPr/>
        </p:nvSpPr>
        <p:spPr>
          <a:xfrm>
            <a:off x="3908886" y="4339186"/>
            <a:ext cx="2192498" cy="523220"/>
          </a:xfrm>
          <a:prstGeom prst="rect">
            <a:avLst/>
          </a:prstGeom>
          <a:noFill/>
        </p:spPr>
        <p:txBody>
          <a:bodyPr wrap="square" rtlCol="0">
            <a:spAutoFit/>
          </a:bodyPr>
          <a:lstStyle/>
          <a:p>
            <a:r>
              <a:rPr kumimoji="1" lang="ja-JP" altLang="en-US" sz="1400">
                <a:latin typeface="Meiryo" panose="020B0604030504040204" pitchFamily="34" charset="-128"/>
                <a:ea typeface="Meiryo" panose="020B0604030504040204" pitchFamily="34" charset="-128"/>
              </a:rPr>
              <a:t>利用できる、追風になる市場機会・環境を記載</a:t>
            </a:r>
          </a:p>
        </p:txBody>
      </p:sp>
    </p:spTree>
    <p:extLst>
      <p:ext uri="{BB962C8B-B14F-4D97-AF65-F5344CB8AC3E}">
        <p14:creationId xmlns:p14="http://schemas.microsoft.com/office/powerpoint/2010/main" val="1282057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TotalTime>
  <Words>49</Words>
  <Application>Microsoft Macintosh PowerPoint</Application>
  <PresentationFormat>ワイド画面</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明豊</dc:creator>
  <cp:lastModifiedBy>遠藤 明豊</cp:lastModifiedBy>
  <cp:revision>8</cp:revision>
  <dcterms:created xsi:type="dcterms:W3CDTF">2022-07-17T04:41:31Z</dcterms:created>
  <dcterms:modified xsi:type="dcterms:W3CDTF">2022-07-18T02:35:03Z</dcterms:modified>
</cp:coreProperties>
</file>